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64" r:id="rId2"/>
    <p:sldId id="276" r:id="rId3"/>
    <p:sldId id="277" r:id="rId4"/>
    <p:sldId id="279" r:id="rId5"/>
    <p:sldId id="278"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9" r:id="rId33"/>
    <p:sldId id="310" r:id="rId34"/>
    <p:sldId id="308" r:id="rId35"/>
    <p:sldId id="311" r:id="rId36"/>
    <p:sldId id="312" r:id="rId37"/>
    <p:sldId id="313" r:id="rId38"/>
    <p:sldId id="314" r:id="rId39"/>
    <p:sldId id="318" r:id="rId40"/>
    <p:sldId id="319" r:id="rId41"/>
    <p:sldId id="315" r:id="rId42"/>
    <p:sldId id="316" r:id="rId43"/>
    <p:sldId id="317"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EEEA7F-1899-44FF-A8BF-81A093E32B83}">
          <p14:sldIdLst>
            <p14:sldId id="264"/>
            <p14:sldId id="276"/>
            <p14:sldId id="277"/>
            <p14:sldId id="279"/>
            <p14:sldId id="278"/>
            <p14:sldId id="280"/>
            <p14:sldId id="281"/>
            <p14:sldId id="282"/>
            <p14:sldId id="283"/>
            <p14:sldId id="284"/>
            <p14:sldId id="285"/>
            <p14:sldId id="286"/>
            <p14:sldId id="287"/>
            <p14:sldId id="288"/>
            <p14:sldId id="289"/>
            <p14:sldId id="290"/>
            <p14:sldId id="291"/>
            <p14:sldId id="292"/>
            <p14:sldId id="295"/>
            <p14:sldId id="296"/>
            <p14:sldId id="297"/>
            <p14:sldId id="298"/>
            <p14:sldId id="299"/>
            <p14:sldId id="300"/>
            <p14:sldId id="301"/>
            <p14:sldId id="302"/>
            <p14:sldId id="303"/>
            <p14:sldId id="304"/>
            <p14:sldId id="305"/>
            <p14:sldId id="306"/>
            <p14:sldId id="307"/>
            <p14:sldId id="309"/>
            <p14:sldId id="310"/>
            <p14:sldId id="308"/>
            <p14:sldId id="311"/>
            <p14:sldId id="312"/>
            <p14:sldId id="313"/>
            <p14:sldId id="314"/>
            <p14:sldId id="318"/>
            <p14:sldId id="319"/>
            <p14:sldId id="315"/>
            <p14:sldId id="316"/>
            <p14:sldId id="317"/>
          </p14:sldIdLst>
        </p14:section>
        <p14:section name="Untitled Section" id="{ABFB3149-44E0-4A4A-A094-D285FC956AA7}">
          <p14:sldIdLst>
            <p14:sldId id="320"/>
            <p14:sldId id="321"/>
            <p14:sldId id="322"/>
            <p14:sldId id="323"/>
            <p14:sldId id="324"/>
            <p14:sldId id="325"/>
            <p14:sldId id="326"/>
            <p14:sldId id="327"/>
            <p14:sldId id="328"/>
            <p14:sldId id="329"/>
            <p14:sldId id="330"/>
            <p14:sldId id="331"/>
            <p14:sldId id="332"/>
            <p14:sldId id="333"/>
            <p14:sldId id="334"/>
            <p14:sldId id="335"/>
            <p14:sldId id="336"/>
          </p14:sldIdLst>
        </p14:section>
      </p14:sectionLst>
    </p:ex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280" autoAdjust="0"/>
  </p:normalViewPr>
  <p:slideViewPr>
    <p:cSldViewPr showGuides="1">
      <p:cViewPr varScale="1">
        <p:scale>
          <a:sx n="89" d="100"/>
          <a:sy n="89" d="100"/>
        </p:scale>
        <p:origin x="461" y="77"/>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9/14/2020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9/14/2020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9/14/2020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9/14/2020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9/14/2020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9/14/2020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9/14/2020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eginnersbook.com/2013/05/java-access-modifiers/" TargetMode="External"/><Relationship Id="rId2" Type="http://schemas.openxmlformats.org/officeDocument/2006/relationships/hyperlink" Target="https://beginnersbook.com/2013/04/runtime-compile-time-polymorphis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eeksforgeeks.org/wrapper-classes-java/" TargetMode="External"/><Relationship Id="rId7" Type="http://schemas.openxmlformats.org/officeDocument/2006/relationships/hyperlink" Target="https://www.geeksforgeeks.org/string-class-in-java/" TargetMode="External"/><Relationship Id="rId2" Type="http://schemas.openxmlformats.org/officeDocument/2006/relationships/hyperlink" Target="https://www.geeksforgeeks.org/inheritance-in-java/" TargetMode="External"/><Relationship Id="rId1" Type="http://schemas.openxmlformats.org/officeDocument/2006/relationships/slideLayout" Target="../slideLayouts/slideLayout2.xml"/><Relationship Id="rId6" Type="http://schemas.openxmlformats.org/officeDocument/2006/relationships/hyperlink" Target="https://www.geeksforgeeks.org/create-immutable-class-java/" TargetMode="External"/><Relationship Id="rId5" Type="http://schemas.openxmlformats.org/officeDocument/2006/relationships/hyperlink" Target="https://www.geeksforgeeks.org/java-lang-float-class-in-java/" TargetMode="External"/><Relationship Id="rId4" Type="http://schemas.openxmlformats.org/officeDocument/2006/relationships/hyperlink" Target="https://www.geeksforgeeks.org/java-lang-integer-class-jav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geeksforgeeks.org/overriding-in-java/" TargetMode="External"/><Relationship Id="rId2" Type="http://schemas.openxmlformats.org/officeDocument/2006/relationships/hyperlink" Target="https://www.geeksforgeeks.org/abstract-keyword-in-jav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eeksforgeeks.org/abstraction-in-java-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228" y="404664"/>
            <a:ext cx="7008574" cy="1066303"/>
          </a:xfrm>
        </p:spPr>
        <p:txBody>
          <a:bodyPr/>
          <a:lstStyle/>
          <a:p>
            <a:r>
              <a:rPr lang="en-US" dirty="0" smtClean="0">
                <a:solidFill>
                  <a:srgbClr val="FF0000"/>
                </a:solidFill>
              </a:rPr>
              <a:t>Module II</a:t>
            </a:r>
            <a:endParaRPr lang="en-US" dirty="0">
              <a:solidFill>
                <a:srgbClr val="FF0000"/>
              </a:solidFill>
            </a:endParaRPr>
          </a:p>
        </p:txBody>
      </p:sp>
      <p:sp>
        <p:nvSpPr>
          <p:cNvPr id="3" name="Subtitle 2"/>
          <p:cNvSpPr>
            <a:spLocks noGrp="1"/>
          </p:cNvSpPr>
          <p:nvPr>
            <p:ph type="subTitle" idx="1"/>
          </p:nvPr>
        </p:nvSpPr>
        <p:spPr>
          <a:xfrm>
            <a:off x="4150196" y="1916832"/>
            <a:ext cx="7530761" cy="4255368"/>
          </a:xfrm>
        </p:spPr>
        <p:txBody>
          <a:bodyPr/>
          <a:lstStyle/>
          <a:p>
            <a:r>
              <a:rPr lang="en-IN" b="1" dirty="0"/>
              <a:t>Java as an OOP Language</a:t>
            </a:r>
            <a:r>
              <a:rPr lang="en-IN" b="1" dirty="0" smtClean="0"/>
              <a:t>:</a:t>
            </a:r>
          </a:p>
          <a:p>
            <a:r>
              <a:rPr lang="en-IN" dirty="0" smtClean="0"/>
              <a:t>Defining classes</a:t>
            </a:r>
          </a:p>
          <a:p>
            <a:r>
              <a:rPr lang="en-IN" dirty="0" smtClean="0"/>
              <a:t>Modifiers</a:t>
            </a:r>
          </a:p>
          <a:p>
            <a:r>
              <a:rPr lang="en-IN" dirty="0" smtClean="0"/>
              <a:t>Packages</a:t>
            </a:r>
          </a:p>
          <a:p>
            <a:r>
              <a:rPr lang="en-IN" dirty="0" smtClean="0"/>
              <a:t>Interfaces</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Objects</a:t>
            </a:r>
            <a:endParaRPr lang="en-IN" b="1" dirty="0"/>
          </a:p>
        </p:txBody>
      </p:sp>
      <p:sp>
        <p:nvSpPr>
          <p:cNvPr id="3" name="Content Placeholder 2"/>
          <p:cNvSpPr>
            <a:spLocks noGrp="1"/>
          </p:cNvSpPr>
          <p:nvPr>
            <p:ph idx="1"/>
          </p:nvPr>
        </p:nvSpPr>
        <p:spPr/>
        <p:txBody>
          <a:bodyPr>
            <a:normAutofit fontScale="92500" lnSpcReduction="20000"/>
          </a:bodyPr>
          <a:lstStyle/>
          <a:p>
            <a:pPr fontAlgn="base"/>
            <a:r>
              <a:rPr lang="en-US" dirty="0"/>
              <a:t>It is a basic unit of Object Oriented Programming and represents the real life entities.  A typical Java program creates many objects, which as you know, interact by invoking methods. An object consists of :</a:t>
            </a:r>
          </a:p>
          <a:p>
            <a:pPr fontAlgn="base"/>
            <a:r>
              <a:rPr lang="en-US" b="1" dirty="0"/>
              <a:t>State </a:t>
            </a:r>
            <a:r>
              <a:rPr lang="en-US" dirty="0"/>
              <a:t>: It is represented by attributes of an object. It also reflects the properties of an object.</a:t>
            </a:r>
          </a:p>
          <a:p>
            <a:pPr fontAlgn="base"/>
            <a:r>
              <a:rPr lang="en-US" b="1" dirty="0"/>
              <a:t>Behavior </a:t>
            </a:r>
            <a:r>
              <a:rPr lang="en-US" dirty="0"/>
              <a:t>: It is represented by methods of an object. It also reflects the response of an object with other objects.</a:t>
            </a:r>
          </a:p>
          <a:p>
            <a:pPr fontAlgn="base"/>
            <a:r>
              <a:rPr lang="en-US" b="1" dirty="0"/>
              <a:t>Identity </a:t>
            </a:r>
            <a:r>
              <a:rPr lang="en-US" dirty="0"/>
              <a:t>: It gives a unique name to an object and enables one object to interact with other objects</a:t>
            </a:r>
            <a:r>
              <a:rPr lang="en-US" dirty="0" smtClean="0"/>
              <a:t>.</a:t>
            </a:r>
          </a:p>
          <a:p>
            <a:pPr fontAlgn="base"/>
            <a:r>
              <a:rPr lang="en-US" dirty="0"/>
              <a:t>Objects correspond to things found in the real world. For example, a graphics program may have objects such as “circle”, “square”, “menu”. An online shopping system might have objects such as “shopping cart”, “customer”, and “product”.</a:t>
            </a:r>
          </a:p>
          <a:p>
            <a:endParaRPr lang="en-IN" dirty="0"/>
          </a:p>
        </p:txBody>
      </p:sp>
    </p:spTree>
    <p:extLst>
      <p:ext uri="{BB962C8B-B14F-4D97-AF65-F5344CB8AC3E}">
        <p14:creationId xmlns:p14="http://schemas.microsoft.com/office/powerpoint/2010/main" val="223152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 Dog</a:t>
            </a:r>
            <a:endParaRPr lang="en-IN" dirty="0"/>
          </a:p>
        </p:txBody>
      </p:sp>
      <p:pic>
        <p:nvPicPr>
          <p:cNvPr id="1026" name="Picture 2" descr="Blank Diagram - Page 1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503" y="2348880"/>
            <a:ext cx="1049505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08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Declaring Objects (Also called instantiating a class)</a:t>
            </a:r>
            <a:endParaRPr lang="en-IN" dirty="0"/>
          </a:p>
        </p:txBody>
      </p:sp>
      <p:sp>
        <p:nvSpPr>
          <p:cNvPr id="3" name="Content Placeholder 2"/>
          <p:cNvSpPr>
            <a:spLocks noGrp="1"/>
          </p:cNvSpPr>
          <p:nvPr>
            <p:ph idx="1"/>
          </p:nvPr>
        </p:nvSpPr>
        <p:spPr>
          <a:xfrm>
            <a:off x="1595807" y="1701800"/>
            <a:ext cx="9678855" cy="3626344"/>
          </a:xfrm>
        </p:spPr>
        <p:txBody>
          <a:bodyPr/>
          <a:lstStyle/>
          <a:p>
            <a:r>
              <a:rPr lang="en-US" dirty="0" smtClean="0"/>
              <a:t>When an object of a class is created, the class is said to be </a:t>
            </a:r>
            <a:r>
              <a:rPr lang="en-US" b="1" dirty="0" smtClean="0"/>
              <a:t>instantiated</a:t>
            </a:r>
            <a:r>
              <a:rPr lang="en-US" dirty="0" smtClean="0"/>
              <a:t>. </a:t>
            </a:r>
          </a:p>
          <a:p>
            <a:r>
              <a:rPr lang="en-US" dirty="0" smtClean="0"/>
              <a:t>All the instances share the attributes and the behavior of the class. But the values of those attributes, i.e. the state are unique for each object. </a:t>
            </a:r>
          </a:p>
          <a:p>
            <a:r>
              <a:rPr lang="en-US" dirty="0" smtClean="0"/>
              <a:t>A single class may have any number of instances.</a:t>
            </a:r>
            <a:endParaRPr lang="en-IN" dirty="0"/>
          </a:p>
        </p:txBody>
      </p:sp>
      <p:pic>
        <p:nvPicPr>
          <p:cNvPr id="2050" name="Picture 2" descr="Blank Diagram - Page 1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220" y="4480673"/>
            <a:ext cx="3816424" cy="169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51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wipe(down)">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Creating Objects</a:t>
            </a:r>
            <a:endParaRPr lang="en-IN" b="1" dirty="0"/>
          </a:p>
        </p:txBody>
      </p:sp>
      <p:sp>
        <p:nvSpPr>
          <p:cNvPr id="3" name="Content Placeholder 2"/>
          <p:cNvSpPr>
            <a:spLocks noGrp="1"/>
          </p:cNvSpPr>
          <p:nvPr>
            <p:ph idx="1"/>
          </p:nvPr>
        </p:nvSpPr>
        <p:spPr/>
        <p:txBody>
          <a:bodyPr/>
          <a:lstStyle/>
          <a:p>
            <a:r>
              <a:rPr lang="en-IN" dirty="0" smtClean="0"/>
              <a:t>An object in Java is essentially a block of memory that contains space to store all the instance variables.</a:t>
            </a:r>
          </a:p>
          <a:p>
            <a:r>
              <a:rPr lang="en-IN" dirty="0" smtClean="0"/>
              <a:t>Creating a object is also referred to as instantiating object.</a:t>
            </a:r>
          </a:p>
          <a:p>
            <a:r>
              <a:rPr lang="en-IN" dirty="0" smtClean="0"/>
              <a:t>Objects in Java are created using the </a:t>
            </a:r>
            <a:r>
              <a:rPr lang="en-IN" b="1" dirty="0" smtClean="0"/>
              <a:t>new </a:t>
            </a:r>
            <a:r>
              <a:rPr lang="en-IN" dirty="0" smtClean="0"/>
              <a:t>operator.</a:t>
            </a:r>
          </a:p>
          <a:p>
            <a:r>
              <a:rPr lang="en-IN" b="1" dirty="0" smtClean="0"/>
              <a:t>Syntax : </a:t>
            </a:r>
            <a:r>
              <a:rPr lang="en-IN" dirty="0" err="1" smtClean="0"/>
              <a:t>Classname</a:t>
            </a:r>
            <a:r>
              <a:rPr lang="en-IN" dirty="0" smtClean="0"/>
              <a:t> </a:t>
            </a:r>
            <a:r>
              <a:rPr lang="en-IN" dirty="0" err="1" smtClean="0"/>
              <a:t>objectname</a:t>
            </a:r>
            <a:r>
              <a:rPr lang="en-IN" dirty="0" smtClean="0"/>
              <a:t>= new </a:t>
            </a:r>
            <a:r>
              <a:rPr lang="en-IN" dirty="0" err="1" smtClean="0"/>
              <a:t>Classname</a:t>
            </a:r>
            <a:r>
              <a:rPr lang="en-IN" dirty="0" smtClean="0"/>
              <a:t>();</a:t>
            </a:r>
          </a:p>
          <a:p>
            <a:r>
              <a:rPr lang="en-IN" b="1" dirty="0" smtClean="0"/>
              <a:t>Example : </a:t>
            </a:r>
            <a:r>
              <a:rPr lang="en-IN" dirty="0" smtClean="0"/>
              <a:t>Box </a:t>
            </a:r>
            <a:r>
              <a:rPr lang="en-IN" dirty="0" err="1" smtClean="0"/>
              <a:t>mybox</a:t>
            </a:r>
            <a:r>
              <a:rPr lang="en-IN" dirty="0" smtClean="0"/>
              <a:t>=new Box();</a:t>
            </a:r>
          </a:p>
          <a:p>
            <a:endParaRPr lang="en-IN" dirty="0"/>
          </a:p>
        </p:txBody>
      </p:sp>
      <p:pic>
        <p:nvPicPr>
          <p:cNvPr id="1026" name="Picture 2" descr="new operator in Java - Geeksfor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4502534"/>
            <a:ext cx="3937422" cy="232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5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down)">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04528"/>
          </a:xfrm>
        </p:spPr>
        <p:txBody>
          <a:bodyPr/>
          <a:lstStyle/>
          <a:p>
            <a:r>
              <a:rPr lang="en-IN" b="1" dirty="0" smtClean="0"/>
              <a:t>Accessing class members</a:t>
            </a:r>
            <a:endParaRPr lang="en-IN" b="1" dirty="0"/>
          </a:p>
        </p:txBody>
      </p:sp>
      <p:sp>
        <p:nvSpPr>
          <p:cNvPr id="3" name="Content Placeholder 2"/>
          <p:cNvSpPr>
            <a:spLocks noGrp="1"/>
          </p:cNvSpPr>
          <p:nvPr>
            <p:ph idx="1"/>
          </p:nvPr>
        </p:nvSpPr>
        <p:spPr>
          <a:xfrm>
            <a:off x="1117309" y="1052736"/>
            <a:ext cx="10157354" cy="5119464"/>
          </a:xfrm>
        </p:spPr>
        <p:txBody>
          <a:bodyPr/>
          <a:lstStyle/>
          <a:p>
            <a:r>
              <a:rPr lang="en-IN" dirty="0" smtClean="0"/>
              <a:t>We cannot access the instance variables and the methods directly.</a:t>
            </a:r>
          </a:p>
          <a:p>
            <a:r>
              <a:rPr lang="en-IN" dirty="0" smtClean="0"/>
              <a:t>To do this , we must use the concerned object and the dot operator as shown below;</a:t>
            </a:r>
          </a:p>
          <a:p>
            <a:pPr marL="0" indent="0" algn="ctr">
              <a:buNone/>
            </a:pPr>
            <a:r>
              <a:rPr lang="en-IN" b="1" dirty="0" err="1" smtClean="0"/>
              <a:t>Objectname.variablename</a:t>
            </a:r>
            <a:r>
              <a:rPr lang="en-IN" b="1" dirty="0" smtClean="0"/>
              <a:t>=value;</a:t>
            </a:r>
          </a:p>
          <a:p>
            <a:pPr marL="0" indent="0" algn="ctr">
              <a:buNone/>
            </a:pPr>
            <a:r>
              <a:rPr lang="en-IN" b="1" dirty="0" err="1" smtClean="0"/>
              <a:t>Objectname.methodname</a:t>
            </a:r>
            <a:r>
              <a:rPr lang="en-IN" b="1" dirty="0" smtClean="0"/>
              <a:t>(parameter-list);</a:t>
            </a:r>
          </a:p>
          <a:p>
            <a:pPr marL="0" indent="0">
              <a:buNone/>
            </a:pPr>
            <a:endParaRPr lang="en-IN" b="1" dirty="0"/>
          </a:p>
        </p:txBody>
      </p:sp>
    </p:spTree>
    <p:extLst>
      <p:ext uri="{BB962C8B-B14F-4D97-AF65-F5344CB8AC3E}">
        <p14:creationId xmlns:p14="http://schemas.microsoft.com/office/powerpoint/2010/main" val="20836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96" y="260648"/>
            <a:ext cx="10724867" cy="5911552"/>
          </a:xfrm>
        </p:spPr>
        <p:txBody>
          <a:bodyPr>
            <a:normAutofit fontScale="92500" lnSpcReduction="20000"/>
          </a:bodyPr>
          <a:lstStyle/>
          <a:p>
            <a:pPr marL="0" indent="0">
              <a:buNone/>
            </a:pPr>
            <a:r>
              <a:rPr lang="en-IN" dirty="0"/>
              <a:t>class </a:t>
            </a:r>
            <a:r>
              <a:rPr lang="en-IN" dirty="0" err="1"/>
              <a:t>objdemo</a:t>
            </a:r>
            <a:endParaRPr lang="en-IN" dirty="0"/>
          </a:p>
          <a:p>
            <a:pPr marL="0" indent="0">
              <a:buNone/>
            </a:pPr>
            <a:r>
              <a:rPr lang="en-IN" dirty="0"/>
              <a:t>{</a:t>
            </a:r>
          </a:p>
          <a:p>
            <a:pPr marL="0" indent="0">
              <a:buNone/>
            </a:pPr>
            <a:r>
              <a:rPr lang="en-IN" dirty="0" smtClean="0"/>
              <a:t>void </a:t>
            </a:r>
            <a:r>
              <a:rPr lang="en-IN" dirty="0"/>
              <a:t>display()</a:t>
            </a:r>
          </a:p>
          <a:p>
            <a:pPr marL="0" indent="0">
              <a:buNone/>
            </a:pPr>
            <a:r>
              <a:rPr lang="en-IN" dirty="0"/>
              <a:t>{</a:t>
            </a:r>
          </a:p>
          <a:p>
            <a:pPr marL="0" indent="0">
              <a:buNone/>
            </a:pPr>
            <a:r>
              <a:rPr lang="en-IN" dirty="0" err="1"/>
              <a:t>System.out.println</a:t>
            </a:r>
            <a:r>
              <a:rPr lang="en-IN" dirty="0"/>
              <a:t>("method is accessed");</a:t>
            </a:r>
          </a:p>
          <a:p>
            <a:pPr marL="0" indent="0">
              <a:buNone/>
            </a:pPr>
            <a:r>
              <a:rPr lang="en-IN" dirty="0"/>
              <a:t>}</a:t>
            </a:r>
          </a:p>
          <a:p>
            <a:pPr marL="0" indent="0">
              <a:buNone/>
            </a:pPr>
            <a:r>
              <a:rPr lang="en-IN" dirty="0"/>
              <a:t>public static void main(String </a:t>
            </a:r>
            <a:r>
              <a:rPr lang="en-IN" dirty="0" err="1"/>
              <a:t>ar</a:t>
            </a:r>
            <a:r>
              <a:rPr lang="en-IN" dirty="0"/>
              <a:t>[])</a:t>
            </a:r>
          </a:p>
          <a:p>
            <a:pPr marL="0" indent="0">
              <a:buNone/>
            </a:pPr>
            <a:r>
              <a:rPr lang="en-IN" dirty="0"/>
              <a:t>{</a:t>
            </a:r>
          </a:p>
          <a:p>
            <a:pPr marL="0" indent="0">
              <a:buNone/>
            </a:pPr>
            <a:r>
              <a:rPr lang="en-IN" dirty="0" err="1">
                <a:solidFill>
                  <a:srgbClr val="FF0000"/>
                </a:solidFill>
              </a:rPr>
              <a:t>objdemo</a:t>
            </a:r>
            <a:r>
              <a:rPr lang="en-IN" dirty="0">
                <a:solidFill>
                  <a:srgbClr val="FF0000"/>
                </a:solidFill>
              </a:rPr>
              <a:t> </a:t>
            </a:r>
            <a:r>
              <a:rPr lang="en-IN" dirty="0" err="1">
                <a:solidFill>
                  <a:srgbClr val="FF0000"/>
                </a:solidFill>
              </a:rPr>
              <a:t>ob</a:t>
            </a:r>
            <a:r>
              <a:rPr lang="en-IN" dirty="0">
                <a:solidFill>
                  <a:srgbClr val="FF0000"/>
                </a:solidFill>
              </a:rPr>
              <a:t>=new </a:t>
            </a:r>
            <a:r>
              <a:rPr lang="en-IN" dirty="0" err="1">
                <a:solidFill>
                  <a:srgbClr val="FF0000"/>
                </a:solidFill>
              </a:rPr>
              <a:t>objdemo</a:t>
            </a:r>
            <a:r>
              <a:rPr lang="en-IN" dirty="0">
                <a:solidFill>
                  <a:srgbClr val="FF0000"/>
                </a:solidFill>
              </a:rPr>
              <a:t>();</a:t>
            </a:r>
          </a:p>
          <a:p>
            <a:pPr marL="0" indent="0">
              <a:buNone/>
            </a:pPr>
            <a:r>
              <a:rPr lang="en-IN" dirty="0" err="1">
                <a:solidFill>
                  <a:srgbClr val="FF0000"/>
                </a:solidFill>
              </a:rPr>
              <a:t>ob.display</a:t>
            </a:r>
            <a:r>
              <a:rPr lang="en-IN" dirty="0">
                <a:solidFill>
                  <a:srgbClr val="FF0000"/>
                </a:solidFill>
              </a:rPr>
              <a:t>();</a:t>
            </a:r>
          </a:p>
          <a:p>
            <a:pPr marL="0" indent="0">
              <a:buNone/>
            </a:pPr>
            <a:r>
              <a:rPr lang="en-IN" dirty="0"/>
              <a:t>}</a:t>
            </a:r>
          </a:p>
          <a:p>
            <a:pPr marL="0" indent="0">
              <a:buNone/>
            </a:pPr>
            <a:r>
              <a:rPr lang="en-IN" dirty="0"/>
              <a:t>}</a:t>
            </a:r>
          </a:p>
        </p:txBody>
      </p:sp>
    </p:spTree>
    <p:extLst>
      <p:ext uri="{BB962C8B-B14F-4D97-AF65-F5344CB8AC3E}">
        <p14:creationId xmlns:p14="http://schemas.microsoft.com/office/powerpoint/2010/main" val="19852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04528"/>
          </a:xfrm>
        </p:spPr>
        <p:txBody>
          <a:bodyPr/>
          <a:lstStyle/>
          <a:p>
            <a:r>
              <a:rPr lang="en-IN" b="1" dirty="0" smtClean="0"/>
              <a:t>Constructors</a:t>
            </a:r>
            <a:r>
              <a:rPr lang="en-IN" dirty="0" smtClean="0"/>
              <a:t> </a:t>
            </a:r>
            <a:endParaRPr lang="en-IN" dirty="0"/>
          </a:p>
        </p:txBody>
      </p:sp>
      <p:sp>
        <p:nvSpPr>
          <p:cNvPr id="3" name="Content Placeholder 2"/>
          <p:cNvSpPr>
            <a:spLocks noGrp="1"/>
          </p:cNvSpPr>
          <p:nvPr>
            <p:ph idx="1"/>
          </p:nvPr>
        </p:nvSpPr>
        <p:spPr>
          <a:xfrm>
            <a:off x="981844" y="1124744"/>
            <a:ext cx="10292819" cy="5047456"/>
          </a:xfrm>
        </p:spPr>
        <p:txBody>
          <a:bodyPr>
            <a:normAutofit fontScale="85000" lnSpcReduction="10000"/>
          </a:bodyPr>
          <a:lstStyle/>
          <a:p>
            <a:r>
              <a:rPr lang="en-US" dirty="0"/>
              <a:t>In Java, a constructor is a block of codes similar to the method. It is called when an instance of the </a:t>
            </a:r>
            <a:r>
              <a:rPr lang="en-US" dirty="0" smtClean="0"/>
              <a:t>class</a:t>
            </a:r>
            <a:r>
              <a:rPr lang="en-US" dirty="0"/>
              <a:t> </a:t>
            </a:r>
            <a:r>
              <a:rPr lang="en-US" dirty="0" smtClean="0"/>
              <a:t>is </a:t>
            </a:r>
            <a:r>
              <a:rPr lang="en-US" dirty="0"/>
              <a:t>created. At the time of calling constructor, memory for the object is allocated in the memory</a:t>
            </a:r>
            <a:r>
              <a:rPr lang="en-US" dirty="0" smtClean="0"/>
              <a:t>.</a:t>
            </a:r>
          </a:p>
          <a:p>
            <a:r>
              <a:rPr lang="en-US" dirty="0"/>
              <a:t>It is a special type of method which is used to initialize the object</a:t>
            </a:r>
            <a:r>
              <a:rPr lang="en-US" dirty="0" smtClean="0"/>
              <a:t>.</a:t>
            </a:r>
          </a:p>
          <a:p>
            <a:r>
              <a:rPr lang="en-US" dirty="0"/>
              <a:t>Every time an object is created using the new() keyword, at least one constructor is called</a:t>
            </a:r>
            <a:r>
              <a:rPr lang="en-US" dirty="0" smtClean="0"/>
              <a:t>.</a:t>
            </a:r>
          </a:p>
          <a:p>
            <a:r>
              <a:rPr lang="en-US" dirty="0"/>
              <a:t>It calls a default constructor if there is no constructor available in the class. In such case, Java compiler provides a default constructor by default</a:t>
            </a:r>
            <a:r>
              <a:rPr lang="en-US" dirty="0" smtClean="0"/>
              <a:t>.</a:t>
            </a:r>
          </a:p>
          <a:p>
            <a:r>
              <a:rPr lang="en-US" dirty="0"/>
              <a:t>There are two types of constructors in Java: no-</a:t>
            </a:r>
            <a:r>
              <a:rPr lang="en-US" dirty="0" err="1"/>
              <a:t>arg</a:t>
            </a:r>
            <a:r>
              <a:rPr lang="en-US" dirty="0"/>
              <a:t> constructor, and parameterized constructor</a:t>
            </a:r>
            <a:r>
              <a:rPr lang="en-US" dirty="0" smtClean="0"/>
              <a:t>.</a:t>
            </a:r>
          </a:p>
          <a:p>
            <a:r>
              <a:rPr lang="en-US" b="1" dirty="0"/>
              <a:t>Note:</a:t>
            </a:r>
            <a:r>
              <a:rPr lang="en-US" dirty="0"/>
              <a:t> It is called constructor because it constructs the values at the time of object creation. It is not necessary to write a constructor for a class. It is because java compiler creates a default constructor if your class doesn't have any.</a:t>
            </a:r>
            <a:endParaRPr lang="en-IN" dirty="0"/>
          </a:p>
        </p:txBody>
      </p:sp>
    </p:spTree>
    <p:extLst>
      <p:ext uri="{BB962C8B-B14F-4D97-AF65-F5344CB8AC3E}">
        <p14:creationId xmlns:p14="http://schemas.microsoft.com/office/powerpoint/2010/main" val="41476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260648"/>
            <a:ext cx="10796875" cy="5911552"/>
          </a:xfrm>
        </p:spPr>
        <p:txBody>
          <a:bodyPr/>
          <a:lstStyle/>
          <a:p>
            <a:pPr marL="0" indent="0">
              <a:buNone/>
            </a:pPr>
            <a:r>
              <a:rPr lang="en-US" b="1" dirty="0"/>
              <a:t>Rules for creating Java </a:t>
            </a:r>
            <a:r>
              <a:rPr lang="en-US" b="1" dirty="0" smtClean="0"/>
              <a:t>constructor</a:t>
            </a:r>
          </a:p>
          <a:p>
            <a:r>
              <a:rPr lang="en-US" dirty="0"/>
              <a:t>There are two rules defined for the constructor</a:t>
            </a:r>
            <a:r>
              <a:rPr lang="en-US" dirty="0" smtClean="0"/>
              <a:t>.</a:t>
            </a:r>
          </a:p>
          <a:p>
            <a:pPr marL="457200" indent="-457200">
              <a:buFont typeface="+mj-lt"/>
              <a:buAutoNum type="arabicPeriod"/>
            </a:pPr>
            <a:r>
              <a:rPr lang="en-US" dirty="0"/>
              <a:t>Constructor name must be the same as its class name</a:t>
            </a:r>
          </a:p>
          <a:p>
            <a:pPr marL="457200" indent="-457200">
              <a:buFont typeface="+mj-lt"/>
              <a:buAutoNum type="arabicPeriod"/>
            </a:pPr>
            <a:r>
              <a:rPr lang="en-US" dirty="0"/>
              <a:t>A Constructor must have no explicit return type</a:t>
            </a:r>
          </a:p>
          <a:p>
            <a:pPr marL="457200" indent="-457200">
              <a:buFont typeface="+mj-lt"/>
              <a:buAutoNum type="arabicPeriod"/>
            </a:pPr>
            <a:r>
              <a:rPr lang="en-US" dirty="0"/>
              <a:t>A Java constructor cannot be abstract, static, final, and synchronized</a:t>
            </a:r>
          </a:p>
          <a:p>
            <a:endParaRPr lang="en-US" b="1" dirty="0"/>
          </a:p>
        </p:txBody>
      </p:sp>
    </p:spTree>
    <p:extLst>
      <p:ext uri="{BB962C8B-B14F-4D97-AF65-F5344CB8AC3E}">
        <p14:creationId xmlns:p14="http://schemas.microsoft.com/office/powerpoint/2010/main" val="44857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76200"/>
            <a:ext cx="10652859" cy="1552600"/>
          </a:xfrm>
        </p:spPr>
        <p:txBody>
          <a:bodyPr>
            <a:normAutofit fontScale="90000"/>
          </a:bodyPr>
          <a:lstStyle/>
          <a:p>
            <a:r>
              <a:rPr lang="en-US" sz="3600" b="1" dirty="0"/>
              <a:t>Difference between constructor and method in Java</a:t>
            </a:r>
            <a:r>
              <a:rPr lang="en-US" dirty="0"/>
              <a:t/>
            </a:r>
            <a:br>
              <a:rPr lang="en-US"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6482847"/>
              </p:ext>
            </p:extLst>
          </p:nvPr>
        </p:nvGraphicFramePr>
        <p:xfrm>
          <a:off x="981844" y="1701800"/>
          <a:ext cx="10009112" cy="4470401"/>
        </p:xfrm>
        <a:graphic>
          <a:graphicData uri="http://schemas.openxmlformats.org/drawingml/2006/table">
            <a:tbl>
              <a:tblPr/>
              <a:tblGrid>
                <a:gridCol w="5004556"/>
                <a:gridCol w="5004556"/>
              </a:tblGrid>
              <a:tr h="369116">
                <a:tc>
                  <a:txBody>
                    <a:bodyPr/>
                    <a:lstStyle/>
                    <a:p>
                      <a:pPr algn="l" fontAlgn="t"/>
                      <a:r>
                        <a:rPr lang="en-IN" sz="1600">
                          <a:solidFill>
                            <a:srgbClr val="000000"/>
                          </a:solidFill>
                          <a:effectLst/>
                          <a:latin typeface="times new roman" panose="02020603050405020304" pitchFamily="18" charset="0"/>
                        </a:rPr>
                        <a:t>Java Constructor</a:t>
                      </a:r>
                    </a:p>
                  </a:txBody>
                  <a:tcPr marL="61519" marR="61519" marT="61519" marB="61519">
                    <a:lnL w="7620" cap="flat" cmpd="sng" algn="ctr">
                      <a:solidFill>
                        <a:srgbClr val="A01C1E"/>
                      </a:solidFill>
                      <a:prstDash val="solid"/>
                      <a:round/>
                      <a:headEnd type="none" w="med" len="med"/>
                      <a:tailEnd type="none" w="med" len="med"/>
                    </a:lnL>
                    <a:lnR w="7620" cap="flat" cmpd="sng" algn="ctr">
                      <a:solidFill>
                        <a:srgbClr val="A01C1E"/>
                      </a:solidFill>
                      <a:prstDash val="solid"/>
                      <a:round/>
                      <a:headEnd type="none" w="med" len="med"/>
                      <a:tailEnd type="none" w="med" len="med"/>
                    </a:lnR>
                    <a:lnT w="7620" cap="flat" cmpd="sng" algn="ctr">
                      <a:solidFill>
                        <a:srgbClr val="A01C1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effectLst/>
                          <a:latin typeface="times new roman" panose="02020603050405020304" pitchFamily="18" charset="0"/>
                        </a:rPr>
                        <a:t>Java Method</a:t>
                      </a:r>
                    </a:p>
                  </a:txBody>
                  <a:tcPr marL="61519" marR="61519" marT="61519" marB="61519">
                    <a:lnL w="7620" cap="flat" cmpd="sng" algn="ctr">
                      <a:solidFill>
                        <a:srgbClr val="A01C1E"/>
                      </a:solidFill>
                      <a:prstDash val="solid"/>
                      <a:round/>
                      <a:headEnd type="none" w="med" len="med"/>
                      <a:tailEnd type="none" w="med" len="med"/>
                    </a:lnL>
                    <a:lnR w="7620" cap="flat" cmpd="sng" algn="ctr">
                      <a:solidFill>
                        <a:srgbClr val="A01C1E"/>
                      </a:solidFill>
                      <a:prstDash val="solid"/>
                      <a:round/>
                      <a:headEnd type="none" w="med" len="med"/>
                      <a:tailEnd type="none" w="med" len="med"/>
                    </a:lnR>
                    <a:lnT w="7620" cap="flat" cmpd="sng" algn="ctr">
                      <a:solidFill>
                        <a:srgbClr val="A01C1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C7CCBE"/>
                    </a:solidFill>
                  </a:tcPr>
                </a:tc>
              </a:tr>
              <a:tr h="820257">
                <a:tc>
                  <a:txBody>
                    <a:bodyPr/>
                    <a:lstStyle/>
                    <a:p>
                      <a:pPr algn="l" fontAlgn="t"/>
                      <a:r>
                        <a:rPr lang="en-US" sz="1600">
                          <a:solidFill>
                            <a:srgbClr val="000000"/>
                          </a:solidFill>
                          <a:effectLst/>
                          <a:latin typeface="verdana" panose="020B0604030504040204" pitchFamily="34" charset="0"/>
                        </a:rPr>
                        <a:t>A constructor is used to initialize the state of an object.</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l" fontAlgn="t"/>
                      <a:r>
                        <a:rPr lang="en-US" sz="1600">
                          <a:solidFill>
                            <a:srgbClr val="000000"/>
                          </a:solidFill>
                          <a:effectLst/>
                          <a:latin typeface="verdana" panose="020B0604030504040204" pitchFamily="34" charset="0"/>
                        </a:rPr>
                        <a:t>A method is used to expose the behavior of an object.</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r>
              <a:tr h="574180">
                <a:tc>
                  <a:txBody>
                    <a:bodyPr/>
                    <a:lstStyle/>
                    <a:p>
                      <a:pPr algn="l" fontAlgn="t"/>
                      <a:r>
                        <a:rPr lang="en-US" sz="1600">
                          <a:solidFill>
                            <a:srgbClr val="000000"/>
                          </a:solidFill>
                          <a:effectLst/>
                          <a:latin typeface="verdana" panose="020B0604030504040204" pitchFamily="34" charset="0"/>
                        </a:rPr>
                        <a:t>A constructor must not have a return type.</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l" fontAlgn="t"/>
                      <a:r>
                        <a:rPr lang="en-US" sz="1600">
                          <a:solidFill>
                            <a:srgbClr val="000000"/>
                          </a:solidFill>
                          <a:effectLst/>
                          <a:latin typeface="verdana" panose="020B0604030504040204" pitchFamily="34" charset="0"/>
                        </a:rPr>
                        <a:t>A method must have a return type.</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r>
              <a:tr h="574180">
                <a:tc>
                  <a:txBody>
                    <a:bodyPr/>
                    <a:lstStyle/>
                    <a:p>
                      <a:pPr algn="l" fontAlgn="t"/>
                      <a:r>
                        <a:rPr lang="en-US" sz="1600">
                          <a:solidFill>
                            <a:srgbClr val="000000"/>
                          </a:solidFill>
                          <a:effectLst/>
                          <a:latin typeface="verdana" panose="020B0604030504040204" pitchFamily="34" charset="0"/>
                        </a:rPr>
                        <a:t>The constructor is invoked implicitly.</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l" fontAlgn="t"/>
                      <a:r>
                        <a:rPr lang="en-US" sz="1600">
                          <a:solidFill>
                            <a:srgbClr val="000000"/>
                          </a:solidFill>
                          <a:effectLst/>
                          <a:latin typeface="verdana" panose="020B0604030504040204" pitchFamily="34" charset="0"/>
                        </a:rPr>
                        <a:t>The method is invoked explicitly.</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r>
              <a:tr h="1312411">
                <a:tc>
                  <a:txBody>
                    <a:bodyPr/>
                    <a:lstStyle/>
                    <a:p>
                      <a:pPr algn="l" fontAlgn="t"/>
                      <a:r>
                        <a:rPr lang="en-US" sz="1600">
                          <a:solidFill>
                            <a:srgbClr val="000000"/>
                          </a:solidFill>
                          <a:effectLst/>
                          <a:latin typeface="verdana" panose="020B0604030504040204" pitchFamily="34" charset="0"/>
                        </a:rPr>
                        <a:t>The Java compiler provides a default constructor if you don't have any constructor in a class.</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c>
                  <a:txBody>
                    <a:bodyPr/>
                    <a:lstStyle/>
                    <a:p>
                      <a:pPr algn="l" fontAlgn="t"/>
                      <a:r>
                        <a:rPr lang="en-US" sz="1600">
                          <a:solidFill>
                            <a:srgbClr val="000000"/>
                          </a:solidFill>
                          <a:effectLst/>
                          <a:latin typeface="verdana" panose="020B0604030504040204" pitchFamily="34" charset="0"/>
                        </a:rPr>
                        <a:t>The method is not provided by the compiler in any case.</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EFF1EB"/>
                    </a:solidFill>
                  </a:tcPr>
                </a:tc>
              </a:tr>
              <a:tr h="820257">
                <a:tc>
                  <a:txBody>
                    <a:bodyPr/>
                    <a:lstStyle/>
                    <a:p>
                      <a:pPr algn="l" fontAlgn="t"/>
                      <a:r>
                        <a:rPr lang="en-US" sz="1600">
                          <a:solidFill>
                            <a:srgbClr val="000000"/>
                          </a:solidFill>
                          <a:effectLst/>
                          <a:latin typeface="verdana" panose="020B0604030504040204" pitchFamily="34" charset="0"/>
                        </a:rPr>
                        <a:t>The constructor name must be same as the class name.</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c>
                  <a:txBody>
                    <a:bodyPr/>
                    <a:lstStyle/>
                    <a:p>
                      <a:pPr algn="l" fontAlgn="t"/>
                      <a:r>
                        <a:rPr lang="en-US" sz="1600" dirty="0">
                          <a:solidFill>
                            <a:srgbClr val="000000"/>
                          </a:solidFill>
                          <a:effectLst/>
                          <a:latin typeface="verdana" panose="020B0604030504040204" pitchFamily="34" charset="0"/>
                        </a:rPr>
                        <a:t>The method name may or may not be same as the class name.</a:t>
                      </a:r>
                    </a:p>
                  </a:txBody>
                  <a:tcPr marL="41013" marR="41013" marT="41013" marB="41013">
                    <a:lnL w="7620" cap="flat" cmpd="sng" algn="ctr">
                      <a:solidFill>
                        <a:srgbClr val="C7CCBE"/>
                      </a:solidFill>
                      <a:prstDash val="solid"/>
                      <a:round/>
                      <a:headEnd type="none" w="med" len="med"/>
                      <a:tailEnd type="none" w="med" len="med"/>
                    </a:lnL>
                    <a:lnR w="7620" cap="flat" cmpd="sng" algn="ctr">
                      <a:solidFill>
                        <a:srgbClr val="C7CCBE"/>
                      </a:solidFill>
                      <a:prstDash val="solid"/>
                      <a:round/>
                      <a:headEnd type="none" w="med" len="med"/>
                      <a:tailEnd type="none" w="med" len="med"/>
                    </a:lnR>
                    <a:lnT w="7620" cap="flat" cmpd="sng" algn="ctr">
                      <a:solidFill>
                        <a:srgbClr val="C7CCBE"/>
                      </a:solidFill>
                      <a:prstDash val="solid"/>
                      <a:round/>
                      <a:headEnd type="none" w="med" len="med"/>
                      <a:tailEnd type="none" w="med" len="med"/>
                    </a:lnT>
                    <a:lnB w="7620" cap="flat" cmpd="sng" algn="ctr">
                      <a:solidFill>
                        <a:srgbClr val="C7CCBE"/>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377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2520"/>
          </a:xfrm>
        </p:spPr>
        <p:txBody>
          <a:bodyPr/>
          <a:lstStyle/>
          <a:p>
            <a:r>
              <a:rPr lang="en-IN" b="1" dirty="0" smtClean="0"/>
              <a:t>Static members</a:t>
            </a:r>
            <a:endParaRPr lang="en-IN" b="1" dirty="0"/>
          </a:p>
        </p:txBody>
      </p:sp>
      <p:sp>
        <p:nvSpPr>
          <p:cNvPr id="3" name="Content Placeholder 2"/>
          <p:cNvSpPr>
            <a:spLocks noGrp="1"/>
          </p:cNvSpPr>
          <p:nvPr>
            <p:ph idx="1"/>
          </p:nvPr>
        </p:nvSpPr>
        <p:spPr>
          <a:xfrm>
            <a:off x="549796" y="980728"/>
            <a:ext cx="10724867" cy="5191472"/>
          </a:xfrm>
        </p:spPr>
        <p:txBody>
          <a:bodyPr>
            <a:normAutofit lnSpcReduction="10000"/>
          </a:bodyPr>
          <a:lstStyle/>
          <a:p>
            <a:r>
              <a:rPr lang="en-US" dirty="0" smtClean="0"/>
              <a:t>static </a:t>
            </a:r>
            <a:r>
              <a:rPr lang="en-US" dirty="0"/>
              <a:t>keyword can be used with class, variable, method and block. Static members belong to the class instead of a specific instance, this means if you make a member static, you can access it without </a:t>
            </a:r>
            <a:r>
              <a:rPr lang="en-US" dirty="0" smtClean="0"/>
              <a:t>object.</a:t>
            </a:r>
          </a:p>
          <a:p>
            <a:r>
              <a:rPr lang="en-US" dirty="0"/>
              <a:t> Static members are common for all the instances(objects) of the class but non-static members are separate for each instance of class</a:t>
            </a:r>
            <a:r>
              <a:rPr lang="en-US" dirty="0" smtClean="0"/>
              <a:t>.</a:t>
            </a:r>
          </a:p>
          <a:p>
            <a:r>
              <a:rPr lang="en-US" b="1" dirty="0"/>
              <a:t>Static Block</a:t>
            </a:r>
          </a:p>
          <a:p>
            <a:r>
              <a:rPr lang="en-US" dirty="0"/>
              <a:t>Static block is used for initializing the static </a:t>
            </a:r>
            <a:r>
              <a:rPr lang="en-US" dirty="0" err="1"/>
              <a:t>variables.This</a:t>
            </a:r>
            <a:r>
              <a:rPr lang="en-US" dirty="0"/>
              <a:t> block gets executed when the class is loaded in the memory. </a:t>
            </a:r>
            <a:endParaRPr lang="en-US" dirty="0" smtClean="0"/>
          </a:p>
          <a:p>
            <a:r>
              <a:rPr lang="en-US" dirty="0" smtClean="0"/>
              <a:t>A </a:t>
            </a:r>
            <a:r>
              <a:rPr lang="en-US" dirty="0"/>
              <a:t>class can have multiple Static blocks, which will execute in the same sequence in which they have been written into the program.</a:t>
            </a:r>
          </a:p>
          <a:p>
            <a:endParaRPr lang="en-IN" dirty="0"/>
          </a:p>
        </p:txBody>
      </p:sp>
    </p:spTree>
    <p:extLst>
      <p:ext uri="{BB962C8B-B14F-4D97-AF65-F5344CB8AC3E}">
        <p14:creationId xmlns:p14="http://schemas.microsoft.com/office/powerpoint/2010/main" val="29735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Introduction </a:t>
            </a:r>
            <a:endParaRPr lang="en-US" b="1" dirty="0"/>
          </a:p>
        </p:txBody>
      </p:sp>
      <p:sp>
        <p:nvSpPr>
          <p:cNvPr id="14" name="Content Placeholder 13"/>
          <p:cNvSpPr>
            <a:spLocks noGrp="1"/>
          </p:cNvSpPr>
          <p:nvPr>
            <p:ph idx="1"/>
          </p:nvPr>
        </p:nvSpPr>
        <p:spPr/>
        <p:txBody>
          <a:bodyPr/>
          <a:lstStyle/>
          <a:p>
            <a:r>
              <a:rPr lang="en-US" dirty="0" smtClean="0"/>
              <a:t>Java is a true object oriented language and therefore the underlying structures of all java programs is classes.</a:t>
            </a:r>
          </a:p>
          <a:p>
            <a:r>
              <a:rPr lang="en-US" dirty="0" smtClean="0"/>
              <a:t>Anything we wish to represent in a java program must be encapsulated in a class that defines the</a:t>
            </a:r>
            <a:r>
              <a:rPr lang="en-US" u="sng" dirty="0" smtClean="0"/>
              <a:t> state </a:t>
            </a:r>
            <a:r>
              <a:rPr lang="en-US" dirty="0" smtClean="0"/>
              <a:t>and </a:t>
            </a:r>
            <a:r>
              <a:rPr lang="en-US" u="sng" dirty="0" smtClean="0"/>
              <a:t>behavior</a:t>
            </a:r>
            <a:r>
              <a:rPr lang="en-US" dirty="0" smtClean="0"/>
              <a:t> of the basic programs known as </a:t>
            </a:r>
            <a:r>
              <a:rPr lang="en-US" b="1" dirty="0" smtClean="0"/>
              <a:t>objects</a:t>
            </a:r>
            <a:r>
              <a:rPr lang="en-US" dirty="0" smtClean="0"/>
              <a:t>.</a:t>
            </a:r>
          </a:p>
          <a:p>
            <a:r>
              <a:rPr lang="en-US" dirty="0" smtClean="0"/>
              <a:t>Classes create objects and objects use methods to communicate between them. That is all about object-oriented programming. </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32656"/>
            <a:ext cx="10157354" cy="832520"/>
          </a:xfrm>
        </p:spPr>
        <p:txBody>
          <a:bodyPr>
            <a:normAutofit fontScale="90000"/>
          </a:bodyPr>
          <a:lstStyle/>
          <a:p>
            <a:r>
              <a:rPr lang="en-IN" b="1" dirty="0"/>
              <a:t>Static Variables</a:t>
            </a:r>
            <a:br>
              <a:rPr lang="en-IN" b="1" dirty="0"/>
            </a:br>
            <a:endParaRPr lang="en-IN" dirty="0"/>
          </a:p>
        </p:txBody>
      </p:sp>
      <p:sp>
        <p:nvSpPr>
          <p:cNvPr id="3" name="Content Placeholder 2"/>
          <p:cNvSpPr>
            <a:spLocks noGrp="1"/>
          </p:cNvSpPr>
          <p:nvPr>
            <p:ph idx="1"/>
          </p:nvPr>
        </p:nvSpPr>
        <p:spPr>
          <a:xfrm>
            <a:off x="981844" y="692696"/>
            <a:ext cx="10292819" cy="5479504"/>
          </a:xfrm>
        </p:spPr>
        <p:txBody>
          <a:bodyPr/>
          <a:lstStyle/>
          <a:p>
            <a:r>
              <a:rPr lang="en-US" dirty="0"/>
              <a:t> static variable is common to all the instances (or objects) of the class because it is a class level variable. </a:t>
            </a:r>
            <a:endParaRPr lang="en-US" dirty="0" smtClean="0"/>
          </a:p>
          <a:p>
            <a:r>
              <a:rPr lang="en-US" dirty="0" smtClean="0"/>
              <a:t>In </a:t>
            </a:r>
            <a:r>
              <a:rPr lang="en-US" dirty="0"/>
              <a:t>other words you can say that only a single copy of static variable is created and shared among all the instances of the class. </a:t>
            </a:r>
            <a:endParaRPr lang="en-US" dirty="0" smtClean="0"/>
          </a:p>
          <a:p>
            <a:r>
              <a:rPr lang="en-US" dirty="0" smtClean="0"/>
              <a:t>Memory </a:t>
            </a:r>
            <a:r>
              <a:rPr lang="en-US" dirty="0"/>
              <a:t>allocation for such variables only happens once when the class is loaded in the memory</a:t>
            </a:r>
            <a:r>
              <a:rPr lang="en-US" dirty="0" smtClean="0"/>
              <a:t>.</a:t>
            </a:r>
          </a:p>
          <a:p>
            <a:pPr marL="0" indent="0">
              <a:buNone/>
            </a:pPr>
            <a:r>
              <a:rPr lang="en-US" b="1" u="sng" dirty="0" smtClean="0"/>
              <a:t>Note</a:t>
            </a:r>
            <a:r>
              <a:rPr lang="en-US" u="sng" dirty="0" smtClean="0"/>
              <a:t> </a:t>
            </a:r>
          </a:p>
          <a:p>
            <a:r>
              <a:rPr lang="en-US" dirty="0"/>
              <a:t>Static variables are also known as Class Variables.</a:t>
            </a:r>
          </a:p>
          <a:p>
            <a:r>
              <a:rPr lang="en-US" dirty="0"/>
              <a:t>Unlike </a:t>
            </a:r>
            <a:r>
              <a:rPr lang="en-US" b="1" dirty="0"/>
              <a:t>non-static variables</a:t>
            </a:r>
            <a:r>
              <a:rPr lang="en-US" dirty="0"/>
              <a:t>, such variables can be accessed directly in static and non-static methods.</a:t>
            </a:r>
          </a:p>
          <a:p>
            <a:endParaRPr lang="en-IN" dirty="0"/>
          </a:p>
        </p:txBody>
      </p:sp>
    </p:spTree>
    <p:extLst>
      <p:ext uri="{BB962C8B-B14F-4D97-AF65-F5344CB8AC3E}">
        <p14:creationId xmlns:p14="http://schemas.microsoft.com/office/powerpoint/2010/main" val="84381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772" y="260648"/>
            <a:ext cx="10940891" cy="5911552"/>
          </a:xfrm>
        </p:spPr>
        <p:txBody>
          <a:bodyPr/>
          <a:lstStyle/>
          <a:p>
            <a:pPr marL="0" indent="0">
              <a:buNone/>
            </a:pPr>
            <a:r>
              <a:rPr lang="en-IN" b="1" dirty="0"/>
              <a:t>Static </a:t>
            </a:r>
            <a:r>
              <a:rPr lang="en-IN" b="1" dirty="0" smtClean="0"/>
              <a:t>Methods</a:t>
            </a:r>
          </a:p>
          <a:p>
            <a:r>
              <a:rPr lang="en-US" dirty="0"/>
              <a:t>Static Methods can access class variables(static variables) without using object(instance) of the class, however non-static methods and non-static variables can only be accessed using objects</a:t>
            </a:r>
            <a:r>
              <a:rPr lang="en-US" dirty="0" smtClean="0"/>
              <a:t>.</a:t>
            </a:r>
          </a:p>
          <a:p>
            <a:r>
              <a:rPr lang="en-US" dirty="0" smtClean="0"/>
              <a:t>Static </a:t>
            </a:r>
            <a:r>
              <a:rPr lang="en-US" dirty="0"/>
              <a:t>methods can be accessed directly in static and non-static methods.</a:t>
            </a:r>
            <a:endParaRPr lang="en-IN" b="1" dirty="0"/>
          </a:p>
          <a:p>
            <a:pPr marL="0" indent="0">
              <a:buNone/>
            </a:pPr>
            <a:r>
              <a:rPr lang="en-US" b="1" dirty="0"/>
              <a:t>Static Class</a:t>
            </a:r>
          </a:p>
          <a:p>
            <a:r>
              <a:rPr lang="en-US" dirty="0"/>
              <a:t>A class can be made </a:t>
            </a:r>
            <a:r>
              <a:rPr lang="en-US" b="1" dirty="0"/>
              <a:t>static</a:t>
            </a:r>
            <a:r>
              <a:rPr lang="en-US" dirty="0"/>
              <a:t> only if it is a nested class.</a:t>
            </a:r>
          </a:p>
          <a:p>
            <a:r>
              <a:rPr lang="en-US" dirty="0"/>
              <a:t>Nested static class doesn’t need reference of Outer class</a:t>
            </a:r>
          </a:p>
          <a:p>
            <a:r>
              <a:rPr lang="en-US" dirty="0"/>
              <a:t>A static class cannot access non-static members of the Outer class</a:t>
            </a:r>
          </a:p>
          <a:p>
            <a:endParaRPr lang="en-IN" dirty="0"/>
          </a:p>
        </p:txBody>
      </p:sp>
    </p:spTree>
    <p:extLst>
      <p:ext uri="{BB962C8B-B14F-4D97-AF65-F5344CB8AC3E}">
        <p14:creationId xmlns:p14="http://schemas.microsoft.com/office/powerpoint/2010/main" val="229063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48544"/>
          </a:xfrm>
        </p:spPr>
        <p:txBody>
          <a:bodyPr/>
          <a:lstStyle/>
          <a:p>
            <a:r>
              <a:rPr lang="en-IN" b="1" dirty="0" smtClean="0">
                <a:solidFill>
                  <a:srgbClr val="FF0000"/>
                </a:solidFill>
              </a:rPr>
              <a:t>Inheritance (</a:t>
            </a:r>
            <a:r>
              <a:rPr lang="en-IN" b="1" dirty="0"/>
              <a:t>IS-A </a:t>
            </a:r>
            <a:r>
              <a:rPr lang="en-IN" b="1" dirty="0" smtClean="0"/>
              <a:t>relationship)</a:t>
            </a:r>
            <a:r>
              <a:rPr lang="en-IN" dirty="0" smtClean="0"/>
              <a:t> </a:t>
            </a:r>
            <a:endParaRPr lang="en-IN" dirty="0"/>
          </a:p>
        </p:txBody>
      </p:sp>
      <p:sp>
        <p:nvSpPr>
          <p:cNvPr id="3" name="Content Placeholder 2"/>
          <p:cNvSpPr>
            <a:spLocks noGrp="1"/>
          </p:cNvSpPr>
          <p:nvPr>
            <p:ph idx="1"/>
          </p:nvPr>
        </p:nvSpPr>
        <p:spPr>
          <a:xfrm>
            <a:off x="621804" y="1196752"/>
            <a:ext cx="10652859" cy="4975448"/>
          </a:xfrm>
        </p:spPr>
        <p:txBody>
          <a:bodyPr>
            <a:normAutofit/>
          </a:bodyPr>
          <a:lstStyle/>
          <a:p>
            <a:r>
              <a:rPr lang="en-US" dirty="0"/>
              <a:t>The process by which one class acquires the properties(data members) and functionalities(methods) of another class is called </a:t>
            </a:r>
            <a:r>
              <a:rPr lang="en-US" b="1" dirty="0"/>
              <a:t>inheritance</a:t>
            </a:r>
            <a:r>
              <a:rPr lang="en-US" dirty="0"/>
              <a:t>. The aim of inheritance is to provide the reusability of code so that a class has to write only the unique features and rest of the common properties and functionalities can be extended from the another class</a:t>
            </a:r>
            <a:r>
              <a:rPr lang="en-US" dirty="0" smtClean="0"/>
              <a:t>.</a:t>
            </a:r>
          </a:p>
          <a:p>
            <a:r>
              <a:rPr lang="en-US" b="1" dirty="0" smtClean="0"/>
              <a:t>Child </a:t>
            </a:r>
            <a:r>
              <a:rPr lang="en-US" b="1" dirty="0"/>
              <a:t>Class:</a:t>
            </a:r>
            <a:r>
              <a:rPr lang="en-US" dirty="0"/>
              <a:t/>
            </a:r>
            <a:br>
              <a:rPr lang="en-US" dirty="0"/>
            </a:br>
            <a:r>
              <a:rPr lang="en-US" dirty="0"/>
              <a:t>The class that extends the features of another class is known as child class, sub class or derived class.</a:t>
            </a:r>
          </a:p>
          <a:p>
            <a:r>
              <a:rPr lang="en-US" b="1" dirty="0"/>
              <a:t>Parent Class:</a:t>
            </a:r>
            <a:r>
              <a:rPr lang="en-US" dirty="0"/>
              <a:t/>
            </a:r>
            <a:br>
              <a:rPr lang="en-US" dirty="0"/>
            </a:br>
            <a:r>
              <a:rPr lang="en-US" dirty="0"/>
              <a:t>The class whose properties and functionalities are used(inherited) by another class is known as parent class, super class or Base class.</a:t>
            </a:r>
          </a:p>
          <a:p>
            <a:endParaRPr lang="en-IN" dirty="0"/>
          </a:p>
        </p:txBody>
      </p:sp>
    </p:spTree>
    <p:extLst>
      <p:ext uri="{BB962C8B-B14F-4D97-AF65-F5344CB8AC3E}">
        <p14:creationId xmlns:p14="http://schemas.microsoft.com/office/powerpoint/2010/main" val="64410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764" y="188640"/>
            <a:ext cx="11012899" cy="5983560"/>
          </a:xfrm>
        </p:spPr>
        <p:txBody>
          <a:bodyPr>
            <a:normAutofit fontScale="92500" lnSpcReduction="20000"/>
          </a:bodyPr>
          <a:lstStyle/>
          <a:p>
            <a:r>
              <a:rPr lang="en-US" dirty="0"/>
              <a:t>Inheritance is a process of defining a new class based on an existing class by extending its common data members and methods</a:t>
            </a:r>
            <a:r>
              <a:rPr lang="en-US" dirty="0" smtClean="0"/>
              <a:t>.</a:t>
            </a:r>
          </a:p>
          <a:p>
            <a:r>
              <a:rPr lang="en-US" dirty="0" smtClean="0"/>
              <a:t>Inheritance </a:t>
            </a:r>
            <a:r>
              <a:rPr lang="en-US" dirty="0"/>
              <a:t>allows us to reuse of code, it improves reusability in your java application</a:t>
            </a:r>
            <a:r>
              <a:rPr lang="en-US" dirty="0" smtClean="0"/>
              <a:t>.</a:t>
            </a:r>
          </a:p>
          <a:p>
            <a:r>
              <a:rPr lang="en-US" b="1" dirty="0" smtClean="0"/>
              <a:t>Advantage </a:t>
            </a:r>
            <a:r>
              <a:rPr lang="en-US" b="1" dirty="0"/>
              <a:t>of Inheritance</a:t>
            </a:r>
            <a:r>
              <a:rPr lang="en-US" dirty="0"/>
              <a:t> is that the code that is already present in base class need not be rewritten in the child class</a:t>
            </a:r>
            <a:r>
              <a:rPr lang="en-US" dirty="0" smtClean="0"/>
              <a:t>.</a:t>
            </a:r>
          </a:p>
          <a:p>
            <a:r>
              <a:rPr lang="en-US" dirty="0"/>
              <a:t>This means that the data members(instance variables) and methods of the parent class can be used in the child class as</a:t>
            </a:r>
            <a:r>
              <a:rPr lang="en-US" dirty="0" smtClean="0"/>
              <a:t>.</a:t>
            </a:r>
          </a:p>
          <a:p>
            <a:r>
              <a:rPr lang="en-US" b="1" dirty="0" smtClean="0"/>
              <a:t>Syntax</a:t>
            </a:r>
            <a:r>
              <a:rPr lang="en-US" dirty="0" smtClean="0"/>
              <a:t> :</a:t>
            </a:r>
          </a:p>
          <a:p>
            <a:pPr marL="0" indent="0">
              <a:buNone/>
            </a:pPr>
            <a:r>
              <a:rPr lang="en-US" dirty="0"/>
              <a:t> </a:t>
            </a:r>
            <a:r>
              <a:rPr lang="en-US" dirty="0" smtClean="0"/>
              <a:t>     class </a:t>
            </a:r>
            <a:r>
              <a:rPr lang="en-US" dirty="0" err="1" smtClean="0"/>
              <a:t>subclassname</a:t>
            </a:r>
            <a:r>
              <a:rPr lang="en-US" dirty="0" smtClean="0"/>
              <a:t> extends </a:t>
            </a:r>
            <a:r>
              <a:rPr lang="en-US" dirty="0" err="1" smtClean="0"/>
              <a:t>superclassname</a:t>
            </a:r>
            <a:endParaRPr lang="en-US" dirty="0" smtClean="0"/>
          </a:p>
          <a:p>
            <a:pPr marL="0" indent="0">
              <a:buNone/>
            </a:pPr>
            <a:r>
              <a:rPr lang="en-US" dirty="0" smtClean="0"/>
              <a:t>	{</a:t>
            </a:r>
          </a:p>
          <a:p>
            <a:pPr marL="0" indent="0">
              <a:buNone/>
            </a:pPr>
            <a:r>
              <a:rPr lang="en-US" dirty="0"/>
              <a:t>	</a:t>
            </a:r>
            <a:r>
              <a:rPr lang="en-US" dirty="0" smtClean="0"/>
              <a:t>	variable declaration;</a:t>
            </a:r>
          </a:p>
          <a:p>
            <a:pPr marL="0" indent="0">
              <a:buNone/>
            </a:pPr>
            <a:r>
              <a:rPr lang="en-US" dirty="0"/>
              <a:t> </a:t>
            </a:r>
            <a:r>
              <a:rPr lang="en-US" dirty="0" smtClean="0"/>
              <a:t>                               methods declaration;</a:t>
            </a:r>
          </a:p>
          <a:p>
            <a:pPr marL="0" indent="0">
              <a:buNone/>
            </a:pPr>
            <a:r>
              <a:rPr lang="en-US" dirty="0"/>
              <a:t> </a:t>
            </a:r>
            <a:r>
              <a:rPr lang="en-US" dirty="0" smtClean="0"/>
              <a:t>               }</a:t>
            </a:r>
            <a:endParaRPr lang="en-IN" dirty="0"/>
          </a:p>
        </p:txBody>
      </p:sp>
    </p:spTree>
    <p:extLst>
      <p:ext uri="{BB962C8B-B14F-4D97-AF65-F5344CB8AC3E}">
        <p14:creationId xmlns:p14="http://schemas.microsoft.com/office/powerpoint/2010/main" val="108790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Types of inheritance</a:t>
            </a:r>
            <a:br>
              <a:rPr lang="en-IN" b="1" dirty="0"/>
            </a:br>
            <a:endParaRPr lang="en-IN" dirty="0"/>
          </a:p>
        </p:txBody>
      </p:sp>
      <p:sp>
        <p:nvSpPr>
          <p:cNvPr id="3" name="Content Placeholder 2"/>
          <p:cNvSpPr>
            <a:spLocks noGrp="1"/>
          </p:cNvSpPr>
          <p:nvPr>
            <p:ph idx="1"/>
          </p:nvPr>
        </p:nvSpPr>
        <p:spPr>
          <a:xfrm>
            <a:off x="311380" y="1191221"/>
            <a:ext cx="10724867" cy="5119464"/>
          </a:xfrm>
        </p:spPr>
        <p:txBody>
          <a:bodyPr/>
          <a:lstStyle/>
          <a:p>
            <a:r>
              <a:rPr lang="en-US" b="1" dirty="0"/>
              <a:t>1) Single Inheritance</a:t>
            </a:r>
          </a:p>
          <a:p>
            <a:r>
              <a:rPr lang="en-US" b="1" dirty="0"/>
              <a:t>Single inheritance</a:t>
            </a:r>
            <a:r>
              <a:rPr lang="en-US" dirty="0"/>
              <a:t> is damn easy to understand. When a class extends another one class only then we  call it a single inheritance. The below flow diagram shows that class B extends only one class which is A. Here A is a </a:t>
            </a:r>
            <a:r>
              <a:rPr lang="en-US" b="1" dirty="0"/>
              <a:t>parent class</a:t>
            </a:r>
            <a:r>
              <a:rPr lang="en-US" dirty="0"/>
              <a:t> of B and B would be  a </a:t>
            </a:r>
            <a:r>
              <a:rPr lang="en-US" b="1" dirty="0"/>
              <a:t>child class</a:t>
            </a:r>
            <a:r>
              <a:rPr lang="en-US" dirty="0"/>
              <a:t> of A.</a:t>
            </a:r>
          </a:p>
          <a:p>
            <a:pPr marL="0" indent="0">
              <a:buNone/>
            </a:pPr>
            <a:endParaRPr lang="en-IN" dirty="0"/>
          </a:p>
        </p:txBody>
      </p:sp>
      <p:sp>
        <p:nvSpPr>
          <p:cNvPr id="5" name="Rectangle 4"/>
          <p:cNvSpPr/>
          <p:nvPr/>
        </p:nvSpPr>
        <p:spPr>
          <a:xfrm>
            <a:off x="3934172" y="3501008"/>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Class A</a:t>
            </a:r>
            <a:endParaRPr lang="en-IN" dirty="0"/>
          </a:p>
        </p:txBody>
      </p:sp>
      <p:sp>
        <p:nvSpPr>
          <p:cNvPr id="7" name="Rectangle 6"/>
          <p:cNvSpPr/>
          <p:nvPr/>
        </p:nvSpPr>
        <p:spPr>
          <a:xfrm>
            <a:off x="4006180" y="5408117"/>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Class B</a:t>
            </a:r>
            <a:endParaRPr lang="en-IN" dirty="0"/>
          </a:p>
        </p:txBody>
      </p:sp>
      <p:sp>
        <p:nvSpPr>
          <p:cNvPr id="6" name="Down Arrow 5"/>
          <p:cNvSpPr/>
          <p:nvPr/>
        </p:nvSpPr>
        <p:spPr>
          <a:xfrm>
            <a:off x="4798268" y="4293096"/>
            <a:ext cx="360040" cy="111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5128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1964" y="528636"/>
            <a:ext cx="6564511" cy="6418633"/>
          </a:xfrm>
          <a:prstGeom prst="rect">
            <a:avLst/>
          </a:prstGeom>
        </p:spPr>
      </p:pic>
    </p:spTree>
    <p:extLst>
      <p:ext uri="{BB962C8B-B14F-4D97-AF65-F5344CB8AC3E}">
        <p14:creationId xmlns:p14="http://schemas.microsoft.com/office/powerpoint/2010/main" val="312567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116632"/>
            <a:ext cx="10868883" cy="6624736"/>
          </a:xfrm>
        </p:spPr>
        <p:txBody>
          <a:bodyPr/>
          <a:lstStyle/>
          <a:p>
            <a:r>
              <a:rPr lang="en-US" b="1" dirty="0"/>
              <a:t>2) Multiple Inheritance</a:t>
            </a:r>
          </a:p>
          <a:p>
            <a:r>
              <a:rPr lang="en-US" dirty="0"/>
              <a:t>“</a:t>
            </a:r>
            <a:r>
              <a:rPr lang="en-US" b="1" dirty="0"/>
              <a:t>Multiple Inheritance</a:t>
            </a:r>
            <a:r>
              <a:rPr lang="en-US" dirty="0"/>
              <a:t>” refers to the concept of one class extending (Or inherits) more than one base class</a:t>
            </a:r>
            <a:r>
              <a:rPr lang="en-US" dirty="0" smtClean="0"/>
              <a:t>.</a:t>
            </a:r>
          </a:p>
          <a:p>
            <a:r>
              <a:rPr lang="en-US" dirty="0" smtClean="0"/>
              <a:t> </a:t>
            </a:r>
            <a:r>
              <a:rPr lang="en-US" dirty="0"/>
              <a:t>The inheritance we learnt earlier had the concept of one base class or parent. </a:t>
            </a:r>
            <a:endParaRPr lang="en-US" dirty="0" smtClean="0"/>
          </a:p>
          <a:p>
            <a:r>
              <a:rPr lang="en-US" dirty="0" smtClean="0"/>
              <a:t>The </a:t>
            </a:r>
            <a:r>
              <a:rPr lang="en-US" dirty="0"/>
              <a:t>problem with “multiple inheritance” is that the derived class will have to manage the dependency on two base classes</a:t>
            </a:r>
            <a:r>
              <a:rPr lang="en-US" dirty="0" smtClean="0"/>
              <a:t>.</a:t>
            </a:r>
            <a:endParaRPr lang="en-IN" dirty="0" smtClean="0"/>
          </a:p>
          <a:p>
            <a:r>
              <a:rPr lang="en-US" dirty="0"/>
              <a:t> Multiple Inheritance is very rarely used in software projects. Using Multiple inheritance often leads to problems in the hierarchy. This results in unwanted complexity when further extending the class.</a:t>
            </a:r>
            <a:endParaRPr lang="en-IN" dirty="0"/>
          </a:p>
        </p:txBody>
      </p:sp>
      <p:sp>
        <p:nvSpPr>
          <p:cNvPr id="4" name="Rectangle 3"/>
          <p:cNvSpPr/>
          <p:nvPr/>
        </p:nvSpPr>
        <p:spPr>
          <a:xfrm>
            <a:off x="2638028" y="4869160"/>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Class A</a:t>
            </a:r>
            <a:endParaRPr lang="en-IN" dirty="0"/>
          </a:p>
        </p:txBody>
      </p:sp>
      <p:sp>
        <p:nvSpPr>
          <p:cNvPr id="5" name="Rectangle 4"/>
          <p:cNvSpPr/>
          <p:nvPr/>
        </p:nvSpPr>
        <p:spPr>
          <a:xfrm>
            <a:off x="6454452" y="4835895"/>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Class B</a:t>
            </a:r>
            <a:endParaRPr lang="en-IN" dirty="0"/>
          </a:p>
        </p:txBody>
      </p:sp>
      <p:sp>
        <p:nvSpPr>
          <p:cNvPr id="6" name="Rectangle 5"/>
          <p:cNvSpPr/>
          <p:nvPr/>
        </p:nvSpPr>
        <p:spPr>
          <a:xfrm>
            <a:off x="4544077" y="6101410"/>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Class C</a:t>
            </a:r>
            <a:endParaRPr lang="en-IN" dirty="0"/>
          </a:p>
        </p:txBody>
      </p:sp>
      <p:sp>
        <p:nvSpPr>
          <p:cNvPr id="7" name="Bent Arrow 6"/>
          <p:cNvSpPr/>
          <p:nvPr/>
        </p:nvSpPr>
        <p:spPr>
          <a:xfrm flipV="1">
            <a:off x="3214091" y="5517230"/>
            <a:ext cx="1329985" cy="12241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Bent Arrow 7"/>
          <p:cNvSpPr/>
          <p:nvPr/>
        </p:nvSpPr>
        <p:spPr>
          <a:xfrm flipH="1" flipV="1">
            <a:off x="5878389" y="5472710"/>
            <a:ext cx="1185967" cy="1257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19689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Multilevel Inheritance</a:t>
            </a:r>
            <a:br>
              <a:rPr lang="en-US" b="1" dirty="0"/>
            </a:br>
            <a:endParaRPr lang="en-IN" dirty="0"/>
          </a:p>
        </p:txBody>
      </p:sp>
      <p:sp>
        <p:nvSpPr>
          <p:cNvPr id="3" name="Content Placeholder 2"/>
          <p:cNvSpPr>
            <a:spLocks noGrp="1"/>
          </p:cNvSpPr>
          <p:nvPr>
            <p:ph idx="1"/>
          </p:nvPr>
        </p:nvSpPr>
        <p:spPr/>
        <p:txBody>
          <a:bodyPr/>
          <a:lstStyle/>
          <a:p>
            <a:r>
              <a:rPr lang="en-US" b="1" dirty="0" smtClean="0"/>
              <a:t>Multilevel </a:t>
            </a:r>
            <a:r>
              <a:rPr lang="en-US" b="1" dirty="0"/>
              <a:t>inheritance</a:t>
            </a:r>
            <a:r>
              <a:rPr lang="en-US" dirty="0"/>
              <a:t> refers to a mechanism in OO technology where one can inherit from a derived class, thereby making this derived class the base class for the new class.</a:t>
            </a:r>
          </a:p>
          <a:p>
            <a:pPr marL="0" indent="0">
              <a:buNone/>
            </a:pPr>
            <a:endParaRPr lang="en-IN" dirty="0"/>
          </a:p>
        </p:txBody>
      </p:sp>
      <p:sp>
        <p:nvSpPr>
          <p:cNvPr id="4" name="Rectangle 3"/>
          <p:cNvSpPr/>
          <p:nvPr/>
        </p:nvSpPr>
        <p:spPr>
          <a:xfrm>
            <a:off x="4006180" y="2924944"/>
            <a:ext cx="19442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Class A</a:t>
            </a:r>
            <a:endParaRPr lang="en-IN" dirty="0"/>
          </a:p>
        </p:txBody>
      </p:sp>
      <p:sp>
        <p:nvSpPr>
          <p:cNvPr id="5" name="Rectangle 4"/>
          <p:cNvSpPr/>
          <p:nvPr/>
        </p:nvSpPr>
        <p:spPr>
          <a:xfrm>
            <a:off x="4006180" y="4400116"/>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Class B</a:t>
            </a:r>
            <a:endParaRPr lang="en-IN" dirty="0"/>
          </a:p>
        </p:txBody>
      </p:sp>
      <p:sp>
        <p:nvSpPr>
          <p:cNvPr id="6" name="Down Arrow 5"/>
          <p:cNvSpPr/>
          <p:nvPr/>
        </p:nvSpPr>
        <p:spPr>
          <a:xfrm>
            <a:off x="4717876" y="3593001"/>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717876" y="5181471"/>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925788" y="5982078"/>
            <a:ext cx="194421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Class C</a:t>
            </a:r>
            <a:endParaRPr lang="en-IN" dirty="0"/>
          </a:p>
        </p:txBody>
      </p:sp>
    </p:spTree>
    <p:extLst>
      <p:ext uri="{BB962C8B-B14F-4D97-AF65-F5344CB8AC3E}">
        <p14:creationId xmlns:p14="http://schemas.microsoft.com/office/powerpoint/2010/main" val="33148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1000"/>
                                        <p:tgtEl>
                                          <p:spTgt spid="3">
                                            <p:txEl>
                                              <p:pRg st="0" end="0"/>
                                            </p:txEl>
                                          </p:spTgt>
                                        </p:tgtEl>
                                      </p:cBhvr>
                                    </p:animEffect>
                                    <p:anim calcmode="lin" valueType="num">
                                      <p:cBhvr>
                                        <p:cTn id="3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3852" y="260349"/>
            <a:ext cx="7214524" cy="6478941"/>
          </a:xfrm>
          <a:prstGeom prst="rect">
            <a:avLst/>
          </a:prstGeom>
        </p:spPr>
      </p:pic>
    </p:spTree>
    <p:extLst>
      <p:ext uri="{BB962C8B-B14F-4D97-AF65-F5344CB8AC3E}">
        <p14:creationId xmlns:p14="http://schemas.microsoft.com/office/powerpoint/2010/main" val="54801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Hierarchical Inheritance</a:t>
            </a:r>
            <a:br>
              <a:rPr lang="en-IN" b="1" dirty="0"/>
            </a:br>
            <a:endParaRPr lang="en-IN" dirty="0"/>
          </a:p>
        </p:txBody>
      </p:sp>
      <p:sp>
        <p:nvSpPr>
          <p:cNvPr id="3" name="Content Placeholder 2"/>
          <p:cNvSpPr>
            <a:spLocks noGrp="1"/>
          </p:cNvSpPr>
          <p:nvPr>
            <p:ph idx="1"/>
          </p:nvPr>
        </p:nvSpPr>
        <p:spPr>
          <a:xfrm>
            <a:off x="1117309" y="1052736"/>
            <a:ext cx="10157354" cy="5119464"/>
          </a:xfrm>
        </p:spPr>
        <p:txBody>
          <a:bodyPr/>
          <a:lstStyle/>
          <a:p>
            <a:r>
              <a:rPr lang="en-US"/>
              <a:t>In such kind of inheritance one class is inherited by many</a:t>
            </a:r>
            <a:r>
              <a:rPr lang="en-US" b="1"/>
              <a:t> sub classes</a:t>
            </a:r>
            <a:r>
              <a:rPr lang="en-US"/>
              <a:t>.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34" y="2609850"/>
            <a:ext cx="4952691" cy="2907382"/>
          </a:xfrm>
          <a:prstGeom prst="rect">
            <a:avLst/>
          </a:prstGeom>
        </p:spPr>
      </p:pic>
    </p:spTree>
    <p:extLst>
      <p:ext uri="{BB962C8B-B14F-4D97-AF65-F5344CB8AC3E}">
        <p14:creationId xmlns:p14="http://schemas.microsoft.com/office/powerpoint/2010/main" val="12736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04" y="260648"/>
            <a:ext cx="10652859" cy="5911552"/>
          </a:xfrm>
        </p:spPr>
        <p:txBody>
          <a:bodyPr/>
          <a:lstStyle/>
          <a:p>
            <a:r>
              <a:rPr lang="en-IN" dirty="0" smtClean="0"/>
              <a:t>Classes provide a convenient method  packing together a group of logically related data items and functions that work on them.</a:t>
            </a:r>
          </a:p>
          <a:p>
            <a:r>
              <a:rPr lang="en-IN" dirty="0" smtClean="0"/>
              <a:t>In Java, the data items are called </a:t>
            </a:r>
            <a:r>
              <a:rPr lang="en-IN" b="1" dirty="0" smtClean="0"/>
              <a:t>fields</a:t>
            </a:r>
            <a:r>
              <a:rPr lang="en-IN" dirty="0" smtClean="0"/>
              <a:t> and functions are called </a:t>
            </a:r>
            <a:r>
              <a:rPr lang="en-IN" b="1" dirty="0" smtClean="0"/>
              <a:t>methods</a:t>
            </a:r>
            <a:r>
              <a:rPr lang="en-IN" dirty="0" smtClean="0"/>
              <a:t>. Calling a specific object is described as sending the object a message.</a:t>
            </a:r>
          </a:p>
          <a:p>
            <a:r>
              <a:rPr lang="en-IN" dirty="0" smtClean="0"/>
              <a:t>A class is essentially a description of how to make an object that contains fields and methods. It provides a sort of </a:t>
            </a:r>
            <a:r>
              <a:rPr lang="en-IN" b="1" dirty="0" smtClean="0"/>
              <a:t>template</a:t>
            </a:r>
            <a:r>
              <a:rPr lang="en-IN" dirty="0" smtClean="0"/>
              <a:t> for an object and behaves like a basic data type such as int</a:t>
            </a:r>
            <a:r>
              <a:rPr lang="en-IN" dirty="0"/>
              <a:t>.</a:t>
            </a:r>
            <a:endParaRPr lang="en-IN" dirty="0" smtClean="0"/>
          </a:p>
          <a:p>
            <a:endParaRPr lang="en-IN" dirty="0"/>
          </a:p>
        </p:txBody>
      </p:sp>
    </p:spTree>
    <p:extLst>
      <p:ext uri="{BB962C8B-B14F-4D97-AF65-F5344CB8AC3E}">
        <p14:creationId xmlns:p14="http://schemas.microsoft.com/office/powerpoint/2010/main" val="346748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 Hybrid Inheritance</a:t>
            </a:r>
            <a:br>
              <a:rPr lang="en-IN" b="1" dirty="0"/>
            </a:br>
            <a:endParaRPr lang="en-IN" dirty="0"/>
          </a:p>
        </p:txBody>
      </p:sp>
      <p:sp>
        <p:nvSpPr>
          <p:cNvPr id="3" name="Content Placeholder 2"/>
          <p:cNvSpPr>
            <a:spLocks noGrp="1"/>
          </p:cNvSpPr>
          <p:nvPr>
            <p:ph idx="1"/>
          </p:nvPr>
        </p:nvSpPr>
        <p:spPr/>
        <p:txBody>
          <a:bodyPr/>
          <a:lstStyle/>
          <a:p>
            <a:r>
              <a:rPr lang="en-US" dirty="0"/>
              <a:t>In simple terms you can say that Hybrid inheritance is a combination of</a:t>
            </a:r>
            <a:r>
              <a:rPr lang="en-US" b="1" dirty="0"/>
              <a:t> Single</a:t>
            </a:r>
            <a:r>
              <a:rPr lang="en-US" dirty="0"/>
              <a:t> and </a:t>
            </a:r>
            <a:r>
              <a:rPr lang="en-US" b="1" dirty="0"/>
              <a:t>Multiple inheritance</a:t>
            </a:r>
            <a:r>
              <a:rPr lang="en-US" b="1" dirty="0" smtClean="0"/>
              <a:t>.</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092" y="2852936"/>
            <a:ext cx="3789784" cy="3806703"/>
          </a:xfrm>
          <a:prstGeom prst="rect">
            <a:avLst/>
          </a:prstGeom>
        </p:spPr>
      </p:pic>
    </p:spTree>
    <p:extLst>
      <p:ext uri="{BB962C8B-B14F-4D97-AF65-F5344CB8AC3E}">
        <p14:creationId xmlns:p14="http://schemas.microsoft.com/office/powerpoint/2010/main" val="291933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04528"/>
          </a:xfrm>
        </p:spPr>
        <p:txBody>
          <a:bodyPr/>
          <a:lstStyle/>
          <a:p>
            <a:r>
              <a:rPr lang="en-IN" b="1" dirty="0" smtClean="0"/>
              <a:t>Polymorphism</a:t>
            </a:r>
            <a:r>
              <a:rPr lang="en-IN" dirty="0" smtClean="0"/>
              <a:t> </a:t>
            </a:r>
            <a:endParaRPr lang="en-IN" dirty="0"/>
          </a:p>
        </p:txBody>
      </p:sp>
      <p:sp>
        <p:nvSpPr>
          <p:cNvPr id="3" name="Content Placeholder 2"/>
          <p:cNvSpPr>
            <a:spLocks noGrp="1"/>
          </p:cNvSpPr>
          <p:nvPr>
            <p:ph idx="1"/>
          </p:nvPr>
        </p:nvSpPr>
        <p:spPr>
          <a:xfrm>
            <a:off x="909836" y="980728"/>
            <a:ext cx="10364827" cy="5191472"/>
          </a:xfrm>
        </p:spPr>
        <p:txBody>
          <a:bodyPr/>
          <a:lstStyle/>
          <a:p>
            <a:r>
              <a:rPr lang="en-US" dirty="0"/>
              <a:t>Polymorphism is the capability of a method to do different things based on the object that it is acting upon. </a:t>
            </a:r>
            <a:endParaRPr lang="en-US" dirty="0" smtClean="0"/>
          </a:p>
          <a:p>
            <a:r>
              <a:rPr lang="en-US" dirty="0" smtClean="0"/>
              <a:t>In </a:t>
            </a:r>
            <a:r>
              <a:rPr lang="en-US" dirty="0"/>
              <a:t>other words, polymorphism allows you define one interface and have multiple implementations</a:t>
            </a:r>
            <a:r>
              <a:rPr lang="en-US" dirty="0" smtClean="0"/>
              <a:t>.</a:t>
            </a:r>
          </a:p>
          <a:p>
            <a:endParaRPr lang="en-IN" dirty="0"/>
          </a:p>
        </p:txBody>
      </p:sp>
    </p:spTree>
    <p:extLst>
      <p:ext uri="{BB962C8B-B14F-4D97-AF65-F5344CB8AC3E}">
        <p14:creationId xmlns:p14="http://schemas.microsoft.com/office/powerpoint/2010/main" val="33475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336576"/>
          </a:xfrm>
        </p:spPr>
        <p:txBody>
          <a:bodyPr/>
          <a:lstStyle/>
          <a:p>
            <a:r>
              <a:rPr lang="en-IN" b="1" dirty="0"/>
              <a:t>Method Overloading</a:t>
            </a:r>
            <a:r>
              <a:rPr lang="en-IN" dirty="0"/>
              <a:t/>
            </a:r>
            <a:br>
              <a:rPr lang="en-IN" dirty="0"/>
            </a:br>
            <a:endParaRPr lang="en-IN" dirty="0"/>
          </a:p>
        </p:txBody>
      </p:sp>
      <p:sp>
        <p:nvSpPr>
          <p:cNvPr id="3" name="Content Placeholder 2"/>
          <p:cNvSpPr>
            <a:spLocks noGrp="1"/>
          </p:cNvSpPr>
          <p:nvPr>
            <p:ph idx="1"/>
          </p:nvPr>
        </p:nvSpPr>
        <p:spPr>
          <a:xfrm>
            <a:off x="1077622" y="980728"/>
            <a:ext cx="10157354" cy="5400600"/>
          </a:xfrm>
        </p:spPr>
        <p:txBody>
          <a:bodyPr/>
          <a:lstStyle/>
          <a:p>
            <a:r>
              <a:rPr lang="en-US" dirty="0"/>
              <a:t>If a class has multiple methods having same name but different in parameters, it is known as </a:t>
            </a:r>
            <a:r>
              <a:rPr lang="en-US" b="1" dirty="0"/>
              <a:t>Method Overloading</a:t>
            </a:r>
            <a:r>
              <a:rPr lang="en-US" dirty="0" smtClean="0"/>
              <a:t>.</a:t>
            </a:r>
          </a:p>
          <a:p>
            <a:r>
              <a:rPr lang="en-US" dirty="0"/>
              <a:t>If we have to perform only one operation, having same name of the methods increases the readability of the </a:t>
            </a:r>
            <a:r>
              <a:rPr lang="en-US" dirty="0" smtClean="0"/>
              <a:t>program.</a:t>
            </a:r>
          </a:p>
          <a:p>
            <a:pPr marL="0" indent="0">
              <a:buNone/>
            </a:pPr>
            <a:r>
              <a:rPr lang="en-US" b="1" dirty="0"/>
              <a:t>Advantage of method overloading</a:t>
            </a:r>
          </a:p>
          <a:p>
            <a:r>
              <a:rPr lang="en-US" dirty="0"/>
              <a:t>Method overloading </a:t>
            </a:r>
            <a:r>
              <a:rPr lang="en-US" i="1" dirty="0"/>
              <a:t>increases the readability of the program</a:t>
            </a:r>
            <a:r>
              <a:rPr lang="en-US" dirty="0"/>
              <a:t>.</a:t>
            </a:r>
          </a:p>
          <a:p>
            <a:pPr marL="0" indent="0">
              <a:buNone/>
            </a:pPr>
            <a:r>
              <a:rPr lang="en-US" b="1" dirty="0"/>
              <a:t>There are two ways to overload the method in java</a:t>
            </a:r>
          </a:p>
          <a:p>
            <a:r>
              <a:rPr lang="en-US" dirty="0"/>
              <a:t>By changing number of arguments</a:t>
            </a:r>
          </a:p>
          <a:p>
            <a:r>
              <a:rPr lang="en-US" dirty="0"/>
              <a:t>By changing the data type</a:t>
            </a:r>
          </a:p>
          <a:p>
            <a:endParaRPr lang="en-IN" dirty="0"/>
          </a:p>
        </p:txBody>
      </p:sp>
    </p:spTree>
    <p:extLst>
      <p:ext uri="{BB962C8B-B14F-4D97-AF65-F5344CB8AC3E}">
        <p14:creationId xmlns:p14="http://schemas.microsoft.com/office/powerpoint/2010/main" val="238945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77838" y="56632"/>
            <a:ext cx="7378943" cy="6247864"/>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8B"/>
                </a:solidFill>
                <a:effectLst/>
                <a:latin typeface="Consolas" panose="020B0609020204030204" pitchFamily="49" charset="0"/>
              </a:rPr>
              <a:t>class</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2B91AF"/>
                </a:solidFill>
                <a:effectLst/>
                <a:latin typeface="Consolas" panose="020B0609020204030204" pitchFamily="49" charset="0"/>
              </a:rPr>
              <a:t>DisplayOverloading</a:t>
            </a:r>
            <a:endParaRPr kumimoji="0" lang="en-US" altLang="en-US" sz="2000" b="0" i="0" u="none" strike="noStrike" cap="none" normalizeH="0" baseline="0" dirty="0" smtClean="0">
              <a:ln>
                <a:noFill/>
              </a:ln>
              <a:solidFill>
                <a:srgbClr val="2B91AF"/>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8B"/>
                </a:solidFill>
                <a:effectLst/>
                <a:latin typeface="Consolas" panose="020B0609020204030204" pitchFamily="49" charset="0"/>
              </a:rPr>
              <a:t>public</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00008B"/>
                </a:solidFill>
                <a:effectLst/>
                <a:latin typeface="Consolas" panose="020B0609020204030204" pitchFamily="49" charset="0"/>
              </a:rPr>
              <a:t>void</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FF0000"/>
                </a:solidFill>
                <a:effectLst/>
                <a:latin typeface="Consolas" panose="020B0609020204030204" pitchFamily="49" charset="0"/>
              </a:rPr>
              <a:t>disp</a:t>
            </a:r>
            <a:r>
              <a:rPr kumimoji="0" lang="en-US" altLang="en-US" sz="2000" b="0" i="0" u="none" strike="noStrike" cap="none" normalizeH="0" baseline="0" dirty="0" smtClean="0">
                <a:ln>
                  <a:noFill/>
                </a:ln>
                <a:solidFill>
                  <a:srgbClr val="000000"/>
                </a:solidFill>
                <a:effectLst/>
                <a:latin typeface="Consolas" panose="020B0609020204030204" pitchFamily="49" charset="0"/>
              </a:rPr>
              <a:t>(</a:t>
            </a:r>
            <a:r>
              <a:rPr kumimoji="0" lang="en-US" altLang="en-US" sz="2000" b="0" i="0" u="none" strike="noStrike" cap="none" normalizeH="0" baseline="0" dirty="0" smtClean="0">
                <a:ln>
                  <a:noFill/>
                </a:ln>
                <a:solidFill>
                  <a:srgbClr val="00008B"/>
                </a:solidFill>
                <a:effectLst/>
                <a:latin typeface="Consolas" panose="020B0609020204030204" pitchFamily="49" charset="0"/>
              </a:rPr>
              <a:t>char</a:t>
            </a:r>
            <a:r>
              <a:rPr kumimoji="0" lang="en-US" altLang="en-US" sz="2000" b="0" i="0" u="none" strike="noStrike" cap="none" normalizeH="0" baseline="0" dirty="0" smtClean="0">
                <a:ln>
                  <a:noFill/>
                </a:ln>
                <a:solidFill>
                  <a:srgbClr val="000000"/>
                </a:solidFill>
                <a:effectLst/>
                <a:latin typeface="Consolas" panose="020B0609020204030204" pitchFamily="49" charset="0"/>
              </a:rPr>
              <a:t> 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2B91AF"/>
                </a:solidFill>
                <a:effectLst/>
                <a:latin typeface="Consolas" panose="020B0609020204030204" pitchFamily="49" charset="0"/>
              </a:rPr>
              <a:t>System</a:t>
            </a:r>
            <a:r>
              <a:rPr kumimoji="0" lang="en-US" altLang="en-US" sz="2000" b="0" i="0" u="none" strike="noStrike" cap="none" normalizeH="0" baseline="0" dirty="0" err="1" smtClean="0">
                <a:ln>
                  <a:noFill/>
                </a:ln>
                <a:solidFill>
                  <a:srgbClr val="000000"/>
                </a:solidFill>
                <a:effectLst/>
                <a:latin typeface="Consolas" panose="020B0609020204030204" pitchFamily="49" charset="0"/>
              </a:rPr>
              <a:t>.</a:t>
            </a:r>
            <a:r>
              <a:rPr kumimoji="0" lang="en-US" altLang="en-US" sz="2000" b="0" i="0" u="none" strike="noStrike" cap="none" normalizeH="0" baseline="0" dirty="0" err="1" smtClean="0">
                <a:ln>
                  <a:noFill/>
                </a:ln>
                <a:solidFill>
                  <a:srgbClr val="00008B"/>
                </a:solidFill>
                <a:effectLst/>
                <a:latin typeface="Consolas" panose="020B0609020204030204" pitchFamily="49" charset="0"/>
              </a:rPr>
              <a:t>out</a:t>
            </a:r>
            <a:r>
              <a:rPr kumimoji="0" lang="en-US" altLang="en-US" sz="2000" b="0" i="0" u="none" strike="noStrike" cap="none" normalizeH="0" baseline="0" dirty="0" err="1" smtClean="0">
                <a:ln>
                  <a:noFill/>
                </a:ln>
                <a:solidFill>
                  <a:srgbClr val="000000"/>
                </a:solidFill>
                <a:effectLst/>
                <a:latin typeface="Consolas" panose="020B0609020204030204" pitchFamily="49" charset="0"/>
              </a:rPr>
              <a:t>.println</a:t>
            </a:r>
            <a:r>
              <a:rPr kumimoji="0" lang="en-US" altLang="en-US" sz="2000" b="0" i="0" u="none" strike="noStrike" cap="none" normalizeH="0" baseline="0" dirty="0" smtClean="0">
                <a:ln>
                  <a:noFill/>
                </a:ln>
                <a:solidFill>
                  <a:srgbClr val="000000"/>
                </a:solidFill>
                <a:effectLst/>
                <a:latin typeface="Consolas" panose="020B0609020204030204" pitchFamily="49" charset="0"/>
              </a:rPr>
              <a:t>(c);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8B"/>
                </a:solidFill>
                <a:effectLst/>
                <a:latin typeface="Consolas" panose="020B0609020204030204" pitchFamily="49" charset="0"/>
              </a:rPr>
              <a:t>public</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00008B"/>
                </a:solidFill>
                <a:effectLst/>
                <a:latin typeface="Consolas" panose="020B0609020204030204" pitchFamily="49" charset="0"/>
              </a:rPr>
              <a:t>void</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FF0000"/>
                </a:solidFill>
                <a:effectLst/>
                <a:latin typeface="Consolas" panose="020B0609020204030204" pitchFamily="49" charset="0"/>
              </a:rPr>
              <a:t>disp</a:t>
            </a:r>
            <a:r>
              <a:rPr kumimoji="0" lang="en-US" altLang="en-US" sz="2000" b="0" i="0" u="none" strike="noStrike" cap="none" normalizeH="0" baseline="0" dirty="0" smtClean="0">
                <a:ln>
                  <a:noFill/>
                </a:ln>
                <a:solidFill>
                  <a:srgbClr val="000000"/>
                </a:solidFill>
                <a:effectLst/>
                <a:latin typeface="Consolas" panose="020B0609020204030204" pitchFamily="49" charset="0"/>
              </a:rPr>
              <a:t>(</a:t>
            </a:r>
            <a:r>
              <a:rPr kumimoji="0" lang="en-US" altLang="en-US" sz="2000" b="0" i="0" u="none" strike="noStrike" cap="none" normalizeH="0" baseline="0" dirty="0" smtClean="0">
                <a:ln>
                  <a:noFill/>
                </a:ln>
                <a:solidFill>
                  <a:srgbClr val="00008B"/>
                </a:solidFill>
                <a:effectLst/>
                <a:latin typeface="Consolas" panose="020B0609020204030204" pitchFamily="49" charset="0"/>
              </a:rPr>
              <a:t>char</a:t>
            </a:r>
            <a:r>
              <a:rPr kumimoji="0" lang="en-US" altLang="en-US" sz="2000" b="0" i="0" u="none" strike="noStrike" cap="none" normalizeH="0" baseline="0" dirty="0" smtClean="0">
                <a:ln>
                  <a:noFill/>
                </a:ln>
                <a:solidFill>
                  <a:srgbClr val="000000"/>
                </a:solidFill>
                <a:effectLst/>
                <a:latin typeface="Consolas" panose="020B0609020204030204" pitchFamily="49" charset="0"/>
              </a:rPr>
              <a:t> c, </a:t>
            </a:r>
            <a:r>
              <a:rPr kumimoji="0" lang="en-US" altLang="en-US" sz="2000" b="0" i="0" u="none" strike="noStrike" cap="none" normalizeH="0" baseline="0" dirty="0" err="1" smtClean="0">
                <a:ln>
                  <a:noFill/>
                </a:ln>
                <a:solidFill>
                  <a:srgbClr val="00008B"/>
                </a:solidFill>
                <a:effectLst/>
                <a:latin typeface="Consolas" panose="020B0609020204030204" pitchFamily="49" charset="0"/>
              </a:rPr>
              <a:t>int</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000000"/>
                </a:solidFill>
                <a:effectLst/>
                <a:latin typeface="Consolas" panose="020B0609020204030204" pitchFamily="49" charset="0"/>
              </a:rPr>
              <a:t>num</a:t>
            </a:r>
            <a:r>
              <a:rPr kumimoji="0" lang="en-US" altLang="en-US" sz="2000" b="0" i="0" u="none" strike="noStrike" cap="none" normalizeH="0" baseline="0" dirty="0" smtClean="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2B91AF"/>
                </a:solidFill>
                <a:effectLst/>
                <a:latin typeface="Consolas" panose="020B0609020204030204" pitchFamily="49" charset="0"/>
              </a:rPr>
              <a:t>System</a:t>
            </a:r>
            <a:r>
              <a:rPr kumimoji="0" lang="en-US" altLang="en-US" sz="2000" b="0" i="0" u="none" strike="noStrike" cap="none" normalizeH="0" baseline="0" dirty="0" err="1" smtClean="0">
                <a:ln>
                  <a:noFill/>
                </a:ln>
                <a:solidFill>
                  <a:srgbClr val="000000"/>
                </a:solidFill>
                <a:effectLst/>
                <a:latin typeface="Consolas" panose="020B0609020204030204" pitchFamily="49" charset="0"/>
              </a:rPr>
              <a:t>.</a:t>
            </a:r>
            <a:r>
              <a:rPr kumimoji="0" lang="en-US" altLang="en-US" sz="2000" b="0" i="0" u="none" strike="noStrike" cap="none" normalizeH="0" baseline="0" dirty="0" err="1" smtClean="0">
                <a:ln>
                  <a:noFill/>
                </a:ln>
                <a:solidFill>
                  <a:srgbClr val="00008B"/>
                </a:solidFill>
                <a:effectLst/>
                <a:latin typeface="Consolas" panose="020B0609020204030204" pitchFamily="49" charset="0"/>
              </a:rPr>
              <a:t>out</a:t>
            </a:r>
            <a:r>
              <a:rPr kumimoji="0" lang="en-US" altLang="en-US" sz="2000" b="0" i="0" u="none" strike="noStrike" cap="none" normalizeH="0" baseline="0" dirty="0" err="1" smtClean="0">
                <a:ln>
                  <a:noFill/>
                </a:ln>
                <a:solidFill>
                  <a:srgbClr val="000000"/>
                </a:solidFill>
                <a:effectLst/>
                <a:latin typeface="Consolas" panose="020B0609020204030204" pitchFamily="49" charset="0"/>
              </a:rPr>
              <a:t>.println</a:t>
            </a:r>
            <a:r>
              <a:rPr kumimoji="0" lang="en-US" altLang="en-US" sz="2000" b="0" i="0" u="none" strike="noStrike" cap="none" normalizeH="0" baseline="0" dirty="0" smtClean="0">
                <a:ln>
                  <a:noFill/>
                </a:ln>
                <a:solidFill>
                  <a:srgbClr val="000000"/>
                </a:solidFill>
                <a:effectLst/>
                <a:latin typeface="Consolas" panose="020B0609020204030204" pitchFamily="49" charset="0"/>
              </a:rPr>
              <a:t>(c + </a:t>
            </a:r>
            <a:r>
              <a:rPr kumimoji="0" lang="en-US" altLang="en-US" sz="2000" b="0" i="0" u="none" strike="noStrike" cap="none" normalizeH="0" baseline="0" dirty="0" smtClean="0">
                <a:ln>
                  <a:noFill/>
                </a:ln>
                <a:solidFill>
                  <a:srgbClr val="800000"/>
                </a:solidFill>
                <a:effectLst/>
                <a:latin typeface="Consolas" panose="020B0609020204030204" pitchFamily="49" charset="0"/>
              </a:rPr>
              <a:t>" "</a:t>
            </a:r>
            <a:r>
              <a:rPr kumimoji="0" lang="en-US" altLang="en-US" sz="2000" b="0" i="0" u="none" strike="noStrike" cap="none" normalizeH="0" baseline="0" dirty="0" smtClean="0">
                <a:ln>
                  <a:noFill/>
                </a:ln>
                <a:solidFill>
                  <a:srgbClr val="000000"/>
                </a:solidFill>
                <a:effectLst/>
                <a:latin typeface="Consolas" panose="020B0609020204030204" pitchFamily="49" charset="0"/>
              </a:rPr>
              <a:t>+</a:t>
            </a:r>
            <a:r>
              <a:rPr kumimoji="0" lang="en-US" altLang="en-US" sz="2000" b="0" i="0" u="none" strike="noStrike" cap="none" normalizeH="0" baseline="0" dirty="0" err="1" smtClean="0">
                <a:ln>
                  <a:noFill/>
                </a:ln>
                <a:solidFill>
                  <a:srgbClr val="000000"/>
                </a:solidFill>
                <a:effectLst/>
                <a:latin typeface="Consolas" panose="020B0609020204030204" pitchFamily="49" charset="0"/>
              </a:rPr>
              <a:t>num</a:t>
            </a:r>
            <a:r>
              <a:rPr kumimoji="0" lang="en-US" altLang="en-US" sz="2000" b="0" i="0" u="none" strike="noStrike" cap="none" normalizeH="0" baseline="0" dirty="0" smtClean="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8B"/>
                </a:solidFill>
                <a:effectLst/>
                <a:latin typeface="Consolas" panose="020B0609020204030204" pitchFamily="49" charset="0"/>
              </a:rPr>
              <a:t>class</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2B91AF"/>
                </a:solidFill>
                <a:effectLst/>
                <a:latin typeface="Consolas" panose="020B0609020204030204" pitchFamily="49" charset="0"/>
              </a:rPr>
              <a:t>Sample</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8B"/>
                </a:solidFill>
                <a:effectLst/>
                <a:latin typeface="Consolas" panose="020B0609020204030204" pitchFamily="49" charset="0"/>
              </a:rPr>
              <a:t>public</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00008B"/>
                </a:solidFill>
                <a:effectLst/>
                <a:latin typeface="Consolas" panose="020B0609020204030204" pitchFamily="49" charset="0"/>
              </a:rPr>
              <a:t>static</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00008B"/>
                </a:solidFill>
                <a:effectLst/>
                <a:latin typeface="Consolas" panose="020B0609020204030204" pitchFamily="49" charset="0"/>
              </a:rPr>
              <a:t>void</a:t>
            </a:r>
            <a:r>
              <a:rPr kumimoji="0" lang="en-US" altLang="en-US" sz="2000" b="0" i="0" u="none" strike="noStrike" cap="none" normalizeH="0" baseline="0" dirty="0" smtClean="0">
                <a:ln>
                  <a:noFill/>
                </a:ln>
                <a:solidFill>
                  <a:srgbClr val="000000"/>
                </a:solidFill>
                <a:effectLst/>
                <a:latin typeface="Consolas" panose="020B0609020204030204" pitchFamily="49" charset="0"/>
              </a:rPr>
              <a:t> main(</a:t>
            </a:r>
            <a:r>
              <a:rPr kumimoji="0" lang="en-US" altLang="en-US" sz="2000" b="0" i="0" u="none" strike="noStrike" cap="none" normalizeH="0" baseline="0" dirty="0" smtClean="0">
                <a:ln>
                  <a:noFill/>
                </a:ln>
                <a:solidFill>
                  <a:srgbClr val="2B91AF"/>
                </a:solidFill>
                <a:effectLst/>
                <a:latin typeface="Consolas" panose="020B0609020204030204" pitchFamily="49" charset="0"/>
              </a:rPr>
              <a:t>String</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000000"/>
                </a:solidFill>
                <a:effectLst/>
                <a:latin typeface="Consolas" panose="020B0609020204030204" pitchFamily="49" charset="0"/>
              </a:rPr>
              <a:t>args</a:t>
            </a:r>
            <a:r>
              <a:rPr kumimoji="0" lang="en-US" altLang="en-US" sz="2000" b="0" i="0" u="none" strike="noStrike" cap="none" normalizeH="0" baseline="0" dirty="0" smtClean="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2B91AF"/>
                </a:solidFill>
                <a:effectLst/>
                <a:latin typeface="Consolas" panose="020B0609020204030204" pitchFamily="49" charset="0"/>
              </a:rPr>
              <a:t>DisplayOverloading</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000000"/>
                </a:solidFill>
                <a:effectLst/>
                <a:latin typeface="Consolas" panose="020B0609020204030204" pitchFamily="49" charset="0"/>
              </a:rPr>
              <a:t>obj</a:t>
            </a:r>
            <a:r>
              <a:rPr kumimoji="0" lang="en-US" altLang="en-US" sz="2000" b="0" i="0" u="none" strike="noStrike" cap="none" normalizeH="0" baseline="0" dirty="0" smtClean="0">
                <a:ln>
                  <a:noFill/>
                </a:ln>
                <a:solidFill>
                  <a:srgbClr val="000000"/>
                </a:solidFill>
                <a:effectLst/>
                <a:latin typeface="Consolas" panose="020B0609020204030204" pitchFamily="49" charset="0"/>
              </a:rPr>
              <a:t> = </a:t>
            </a:r>
            <a:r>
              <a:rPr kumimoji="0" lang="en-US" altLang="en-US" sz="2000" b="0" i="0" u="none" strike="noStrike" cap="none" normalizeH="0" baseline="0" dirty="0" smtClean="0">
                <a:ln>
                  <a:noFill/>
                </a:ln>
                <a:solidFill>
                  <a:srgbClr val="00008B"/>
                </a:solidFill>
                <a:effectLst/>
                <a:latin typeface="Consolas" panose="020B0609020204030204" pitchFamily="49" charset="0"/>
              </a:rPr>
              <a:t>new</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2B91AF"/>
                </a:solidFill>
                <a:effectLst/>
                <a:latin typeface="Consolas" panose="020B0609020204030204" pitchFamily="49" charset="0"/>
              </a:rPr>
              <a:t>DisplayOverloading</a:t>
            </a:r>
            <a:r>
              <a:rPr kumimoji="0" lang="en-US" altLang="en-US" sz="2000" b="0" i="0" u="none" strike="noStrike" cap="none" normalizeH="0" baseline="0" dirty="0" smtClean="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FF0000"/>
                </a:solidFill>
                <a:effectLst/>
                <a:latin typeface="Consolas" panose="020B0609020204030204" pitchFamily="49" charset="0"/>
              </a:rPr>
              <a:t>obj.disp</a:t>
            </a:r>
            <a:r>
              <a:rPr kumimoji="0" lang="en-US" altLang="en-US" sz="2000" b="0" i="0" u="none" strike="noStrike" cap="none" normalizeH="0" baseline="0" dirty="0" smtClean="0">
                <a:ln>
                  <a:noFill/>
                </a:ln>
                <a:solidFill>
                  <a:srgbClr val="FF0000"/>
                </a:solidFill>
                <a:effectLst/>
                <a:latin typeface="Consolas" panose="020B0609020204030204" pitchFamily="49" charset="0"/>
              </a:rPr>
              <a:t>('a');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Consolas" panose="020B0609020204030204" pitchFamily="49" charset="0"/>
              </a:rPr>
              <a:t> </a:t>
            </a:r>
            <a:r>
              <a:rPr kumimoji="0" lang="en-US" altLang="en-US" sz="2000" b="0" i="0" u="none" strike="noStrike" cap="none" normalizeH="0" baseline="0" dirty="0" err="1" smtClean="0">
                <a:ln>
                  <a:noFill/>
                </a:ln>
                <a:solidFill>
                  <a:srgbClr val="FF0000"/>
                </a:solidFill>
                <a:effectLst/>
                <a:latin typeface="Consolas" panose="020B0609020204030204" pitchFamily="49" charset="0"/>
              </a:rPr>
              <a:t>obj.disp</a:t>
            </a:r>
            <a:r>
              <a:rPr kumimoji="0" lang="en-US" altLang="en-US" sz="2000" b="0" i="0" u="none" strike="noStrike" cap="none" normalizeH="0" baseline="0" dirty="0" smtClean="0">
                <a:ln>
                  <a:noFill/>
                </a:ln>
                <a:solidFill>
                  <a:srgbClr val="FF0000"/>
                </a:solidFill>
                <a:effectLst/>
                <a:latin typeface="Consolas" panose="020B0609020204030204" pitchFamily="49" charset="0"/>
              </a:rPr>
              <a:t>('a',10);</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nsolas" panose="020B0609020204030204" pitchFamily="49" charset="0"/>
              </a:rPr>
              <a:t>}</a:t>
            </a:r>
            <a:r>
              <a:rPr kumimoji="0" lang="en-US" altLang="en-US" sz="1600" b="0" i="0" u="none" strike="noStrike" cap="none" normalizeH="0" baseline="0" dirty="0" smtClean="0">
                <a:ln>
                  <a:noFill/>
                </a:ln>
                <a:solidFill>
                  <a:schemeClr val="tx1"/>
                </a:solidFill>
                <a:effectLst/>
              </a:rPr>
              <a:t> </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543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fade">
                                      <p:cBhvr>
                                        <p:cTn id="70" dur="1000"/>
                                        <p:tgtEl>
                                          <p:spTgt spid="4">
                                            <p:txEl>
                                              <p:pRg st="8" end="8"/>
                                            </p:txEl>
                                          </p:spTgt>
                                        </p:tgtEl>
                                      </p:cBhvr>
                                    </p:animEffect>
                                    <p:anim calcmode="lin" valueType="num">
                                      <p:cBhvr>
                                        <p:cTn id="7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fade">
                                      <p:cBhvr>
                                        <p:cTn id="77" dur="1000"/>
                                        <p:tgtEl>
                                          <p:spTgt spid="4">
                                            <p:txEl>
                                              <p:pRg st="9" end="9"/>
                                            </p:txEl>
                                          </p:spTgt>
                                        </p:tgtEl>
                                      </p:cBhvr>
                                    </p:animEffect>
                                    <p:anim calcmode="lin" valueType="num">
                                      <p:cBhvr>
                                        <p:cTn id="7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10" end="10"/>
                                            </p:txEl>
                                          </p:spTgt>
                                        </p:tgtEl>
                                        <p:attrNameLst>
                                          <p:attrName>style.visibility</p:attrName>
                                        </p:attrNameLst>
                                      </p:cBhvr>
                                      <p:to>
                                        <p:strVal val="visible"/>
                                      </p:to>
                                    </p:set>
                                    <p:animEffect transition="in" filter="fade">
                                      <p:cBhvr>
                                        <p:cTn id="84" dur="1000"/>
                                        <p:tgtEl>
                                          <p:spTgt spid="4">
                                            <p:txEl>
                                              <p:pRg st="10" end="10"/>
                                            </p:txEl>
                                          </p:spTgt>
                                        </p:tgtEl>
                                      </p:cBhvr>
                                    </p:animEffect>
                                    <p:anim calcmode="lin" valueType="num">
                                      <p:cBhvr>
                                        <p:cTn id="8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11" end="11"/>
                                            </p:txEl>
                                          </p:spTgt>
                                        </p:tgtEl>
                                        <p:attrNameLst>
                                          <p:attrName>style.visibility</p:attrName>
                                        </p:attrNameLst>
                                      </p:cBhvr>
                                      <p:to>
                                        <p:strVal val="visible"/>
                                      </p:to>
                                    </p:set>
                                    <p:animEffect transition="in" filter="fade">
                                      <p:cBhvr>
                                        <p:cTn id="91" dur="1000"/>
                                        <p:tgtEl>
                                          <p:spTgt spid="4">
                                            <p:txEl>
                                              <p:pRg st="11" end="11"/>
                                            </p:txEl>
                                          </p:spTgt>
                                        </p:tgtEl>
                                      </p:cBhvr>
                                    </p:animEffect>
                                    <p:anim calcmode="lin" valueType="num">
                                      <p:cBhvr>
                                        <p:cTn id="9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12" end="12"/>
                                            </p:txEl>
                                          </p:spTgt>
                                        </p:tgtEl>
                                        <p:attrNameLst>
                                          <p:attrName>style.visibility</p:attrName>
                                        </p:attrNameLst>
                                      </p:cBhvr>
                                      <p:to>
                                        <p:strVal val="visible"/>
                                      </p:to>
                                    </p:set>
                                    <p:animEffect transition="in" filter="fade">
                                      <p:cBhvr>
                                        <p:cTn id="98" dur="1000"/>
                                        <p:tgtEl>
                                          <p:spTgt spid="4">
                                            <p:txEl>
                                              <p:pRg st="12" end="12"/>
                                            </p:txEl>
                                          </p:spTgt>
                                        </p:tgtEl>
                                      </p:cBhvr>
                                    </p:animEffect>
                                    <p:anim calcmode="lin" valueType="num">
                                      <p:cBhvr>
                                        <p:cTn id="99"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
                                            <p:txEl>
                                              <p:pRg st="13" end="13"/>
                                            </p:txEl>
                                          </p:spTgt>
                                        </p:tgtEl>
                                        <p:attrNameLst>
                                          <p:attrName>style.visibility</p:attrName>
                                        </p:attrNameLst>
                                      </p:cBhvr>
                                      <p:to>
                                        <p:strVal val="visible"/>
                                      </p:to>
                                    </p:set>
                                    <p:animEffect transition="in" filter="fade">
                                      <p:cBhvr>
                                        <p:cTn id="105" dur="1000"/>
                                        <p:tgtEl>
                                          <p:spTgt spid="4">
                                            <p:txEl>
                                              <p:pRg st="13" end="13"/>
                                            </p:txEl>
                                          </p:spTgt>
                                        </p:tgtEl>
                                      </p:cBhvr>
                                    </p:animEffect>
                                    <p:anim calcmode="lin" valueType="num">
                                      <p:cBhvr>
                                        <p:cTn id="106"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
                                            <p:txEl>
                                              <p:pRg st="14" end="14"/>
                                            </p:txEl>
                                          </p:spTgt>
                                        </p:tgtEl>
                                        <p:attrNameLst>
                                          <p:attrName>style.visibility</p:attrName>
                                        </p:attrNameLst>
                                      </p:cBhvr>
                                      <p:to>
                                        <p:strVal val="visible"/>
                                      </p:to>
                                    </p:set>
                                    <p:animEffect transition="in" filter="fade">
                                      <p:cBhvr>
                                        <p:cTn id="112" dur="1000"/>
                                        <p:tgtEl>
                                          <p:spTgt spid="4">
                                            <p:txEl>
                                              <p:pRg st="14" end="14"/>
                                            </p:txEl>
                                          </p:spTgt>
                                        </p:tgtEl>
                                      </p:cBhvr>
                                    </p:animEffect>
                                    <p:anim calcmode="lin" valueType="num">
                                      <p:cBhvr>
                                        <p:cTn id="113"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
                                            <p:txEl>
                                              <p:pRg st="15" end="15"/>
                                            </p:txEl>
                                          </p:spTgt>
                                        </p:tgtEl>
                                        <p:attrNameLst>
                                          <p:attrName>style.visibility</p:attrName>
                                        </p:attrNameLst>
                                      </p:cBhvr>
                                      <p:to>
                                        <p:strVal val="visible"/>
                                      </p:to>
                                    </p:set>
                                    <p:animEffect transition="in" filter="fade">
                                      <p:cBhvr>
                                        <p:cTn id="119" dur="1000"/>
                                        <p:tgtEl>
                                          <p:spTgt spid="4">
                                            <p:txEl>
                                              <p:pRg st="15" end="15"/>
                                            </p:txEl>
                                          </p:spTgt>
                                        </p:tgtEl>
                                      </p:cBhvr>
                                    </p:animEffect>
                                    <p:anim calcmode="lin" valueType="num">
                                      <p:cBhvr>
                                        <p:cTn id="120"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
                                            <p:txEl>
                                              <p:pRg st="16" end="16"/>
                                            </p:txEl>
                                          </p:spTgt>
                                        </p:tgtEl>
                                        <p:attrNameLst>
                                          <p:attrName>style.visibility</p:attrName>
                                        </p:attrNameLst>
                                      </p:cBhvr>
                                      <p:to>
                                        <p:strVal val="visible"/>
                                      </p:to>
                                    </p:set>
                                    <p:animEffect transition="in" filter="fade">
                                      <p:cBhvr>
                                        <p:cTn id="126" dur="1000"/>
                                        <p:tgtEl>
                                          <p:spTgt spid="4">
                                            <p:txEl>
                                              <p:pRg st="16" end="16"/>
                                            </p:txEl>
                                          </p:spTgt>
                                        </p:tgtEl>
                                      </p:cBhvr>
                                    </p:animEffect>
                                    <p:anim calcmode="lin" valueType="num">
                                      <p:cBhvr>
                                        <p:cTn id="127"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
                                            <p:txEl>
                                              <p:pRg st="17" end="17"/>
                                            </p:txEl>
                                          </p:spTgt>
                                        </p:tgtEl>
                                        <p:attrNameLst>
                                          <p:attrName>style.visibility</p:attrName>
                                        </p:attrNameLst>
                                      </p:cBhvr>
                                      <p:to>
                                        <p:strVal val="visible"/>
                                      </p:to>
                                    </p:set>
                                    <p:animEffect transition="in" filter="fade">
                                      <p:cBhvr>
                                        <p:cTn id="133" dur="1000"/>
                                        <p:tgtEl>
                                          <p:spTgt spid="4">
                                            <p:txEl>
                                              <p:pRg st="17" end="17"/>
                                            </p:txEl>
                                          </p:spTgt>
                                        </p:tgtEl>
                                      </p:cBhvr>
                                    </p:animEffect>
                                    <p:anim calcmode="lin" valueType="num">
                                      <p:cBhvr>
                                        <p:cTn id="134"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
                                            <p:txEl>
                                              <p:pRg st="18" end="18"/>
                                            </p:txEl>
                                          </p:spTgt>
                                        </p:tgtEl>
                                        <p:attrNameLst>
                                          <p:attrName>style.visibility</p:attrName>
                                        </p:attrNameLst>
                                      </p:cBhvr>
                                      <p:to>
                                        <p:strVal val="visible"/>
                                      </p:to>
                                    </p:set>
                                    <p:animEffect transition="in" filter="fade">
                                      <p:cBhvr>
                                        <p:cTn id="140" dur="1000"/>
                                        <p:tgtEl>
                                          <p:spTgt spid="4">
                                            <p:txEl>
                                              <p:pRg st="18" end="18"/>
                                            </p:txEl>
                                          </p:spTgt>
                                        </p:tgtEl>
                                      </p:cBhvr>
                                    </p:animEffect>
                                    <p:anim calcmode="lin" valueType="num">
                                      <p:cBhvr>
                                        <p:cTn id="141"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142"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
                                            <p:txEl>
                                              <p:pRg st="19" end="19"/>
                                            </p:txEl>
                                          </p:spTgt>
                                        </p:tgtEl>
                                        <p:attrNameLst>
                                          <p:attrName>style.visibility</p:attrName>
                                        </p:attrNameLst>
                                      </p:cBhvr>
                                      <p:to>
                                        <p:strVal val="visible"/>
                                      </p:to>
                                    </p:set>
                                    <p:animEffect transition="in" filter="fade">
                                      <p:cBhvr>
                                        <p:cTn id="147" dur="1000"/>
                                        <p:tgtEl>
                                          <p:spTgt spid="4">
                                            <p:txEl>
                                              <p:pRg st="19" end="19"/>
                                            </p:txEl>
                                          </p:spTgt>
                                        </p:tgtEl>
                                      </p:cBhvr>
                                    </p:animEffect>
                                    <p:anim calcmode="lin" valueType="num">
                                      <p:cBhvr>
                                        <p:cTn id="148" dur="1000" fill="hold"/>
                                        <p:tgtEl>
                                          <p:spTgt spid="4">
                                            <p:txEl>
                                              <p:pRg st="19" end="19"/>
                                            </p:txEl>
                                          </p:spTgt>
                                        </p:tgtEl>
                                        <p:attrNameLst>
                                          <p:attrName>ppt_x</p:attrName>
                                        </p:attrNameLst>
                                      </p:cBhvr>
                                      <p:tavLst>
                                        <p:tav tm="0">
                                          <p:val>
                                            <p:strVal val="#ppt_x"/>
                                          </p:val>
                                        </p:tav>
                                        <p:tav tm="100000">
                                          <p:val>
                                            <p:strVal val="#ppt_x"/>
                                          </p:val>
                                        </p:tav>
                                      </p:tavLst>
                                    </p:anim>
                                    <p:anim calcmode="lin" valueType="num">
                                      <p:cBhvr>
                                        <p:cTn id="149" dur="1000" fill="hold"/>
                                        <p:tgtEl>
                                          <p:spTgt spid="4">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Method overriding</a:t>
            </a:r>
            <a:br>
              <a:rPr lang="en-IN" b="1" dirty="0"/>
            </a:br>
            <a:endParaRPr lang="en-IN" dirty="0"/>
          </a:p>
        </p:txBody>
      </p:sp>
      <p:sp>
        <p:nvSpPr>
          <p:cNvPr id="3" name="Content Placeholder 2"/>
          <p:cNvSpPr>
            <a:spLocks noGrp="1"/>
          </p:cNvSpPr>
          <p:nvPr>
            <p:ph idx="1"/>
          </p:nvPr>
        </p:nvSpPr>
        <p:spPr>
          <a:xfrm>
            <a:off x="909836" y="836712"/>
            <a:ext cx="10364827" cy="5335488"/>
          </a:xfrm>
        </p:spPr>
        <p:txBody>
          <a:bodyPr/>
          <a:lstStyle/>
          <a:p>
            <a:r>
              <a:rPr lang="en-US" dirty="0"/>
              <a:t>Declaring a method in </a:t>
            </a:r>
            <a:r>
              <a:rPr lang="en-US" b="1" dirty="0"/>
              <a:t>sub class</a:t>
            </a:r>
            <a:r>
              <a:rPr lang="en-US" dirty="0"/>
              <a:t> which is already present in </a:t>
            </a:r>
            <a:r>
              <a:rPr lang="en-US" b="1" dirty="0"/>
              <a:t>parent class</a:t>
            </a:r>
            <a:r>
              <a:rPr lang="en-US" dirty="0"/>
              <a:t> is known as method overriding</a:t>
            </a:r>
            <a:r>
              <a:rPr lang="en-US" dirty="0" smtClean="0"/>
              <a:t>.</a:t>
            </a:r>
          </a:p>
          <a:p>
            <a:r>
              <a:rPr lang="en-US" dirty="0" smtClean="0"/>
              <a:t> </a:t>
            </a:r>
            <a:r>
              <a:rPr lang="en-US" dirty="0"/>
              <a:t>Overriding is done so that a child class can give its own implementation to a method which is already provided by the parent class</a:t>
            </a:r>
            <a:r>
              <a:rPr lang="en-US" dirty="0" smtClean="0"/>
              <a:t>.</a:t>
            </a:r>
          </a:p>
          <a:p>
            <a:r>
              <a:rPr lang="en-US" dirty="0" smtClean="0"/>
              <a:t> </a:t>
            </a:r>
            <a:r>
              <a:rPr lang="en-US" dirty="0"/>
              <a:t>In this case the method in parent class is called overridden method and the method in child class is called overriding method. </a:t>
            </a:r>
            <a:endParaRPr lang="en-US" dirty="0" smtClean="0"/>
          </a:p>
          <a:p>
            <a:r>
              <a:rPr lang="en-IN" b="1" dirty="0"/>
              <a:t>Advantage of method overriding</a:t>
            </a:r>
          </a:p>
          <a:p>
            <a:r>
              <a:rPr lang="en-US" dirty="0"/>
              <a:t>class can give its own specific implementation to a inherited method </a:t>
            </a:r>
            <a:r>
              <a:rPr lang="en-US" b="1" dirty="0"/>
              <a:t>without even modifying the parent class code</a:t>
            </a:r>
            <a:r>
              <a:rPr lang="en-US" dirty="0"/>
              <a:t>.</a:t>
            </a:r>
            <a:endParaRPr lang="en-IN" dirty="0"/>
          </a:p>
        </p:txBody>
      </p:sp>
    </p:spTree>
    <p:extLst>
      <p:ext uri="{BB962C8B-B14F-4D97-AF65-F5344CB8AC3E}">
        <p14:creationId xmlns:p14="http://schemas.microsoft.com/office/powerpoint/2010/main" val="29196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76200"/>
            <a:ext cx="10796875" cy="1397000"/>
          </a:xfrm>
        </p:spPr>
        <p:txBody>
          <a:bodyPr>
            <a:normAutofit fontScale="90000"/>
          </a:bodyPr>
          <a:lstStyle/>
          <a:p>
            <a:r>
              <a:rPr lang="en-US" sz="3600" b="1" dirty="0"/>
              <a:t>Method Overriding and Dynamic Method Dispatch</a:t>
            </a:r>
            <a:r>
              <a:rPr lang="en-US" b="1" dirty="0"/>
              <a:t/>
            </a:r>
            <a:br>
              <a:rPr lang="en-US" b="1" dirty="0"/>
            </a:br>
            <a:endParaRPr lang="en-IN" dirty="0"/>
          </a:p>
        </p:txBody>
      </p:sp>
      <p:sp>
        <p:nvSpPr>
          <p:cNvPr id="3" name="Content Placeholder 2"/>
          <p:cNvSpPr>
            <a:spLocks noGrp="1"/>
          </p:cNvSpPr>
          <p:nvPr>
            <p:ph idx="1"/>
          </p:nvPr>
        </p:nvSpPr>
        <p:spPr>
          <a:xfrm>
            <a:off x="621804" y="1052736"/>
            <a:ext cx="10652859" cy="5544616"/>
          </a:xfrm>
        </p:spPr>
        <p:txBody>
          <a:bodyPr>
            <a:normAutofit fontScale="85000" lnSpcReduction="20000"/>
          </a:bodyPr>
          <a:lstStyle/>
          <a:p>
            <a:r>
              <a:rPr lang="en-US" dirty="0"/>
              <a:t>Method Overriding is an example of </a:t>
            </a:r>
            <a:r>
              <a:rPr lang="en-US" b="1" dirty="0">
                <a:hlinkClick r:id="rId2"/>
              </a:rPr>
              <a:t>runtime polymorphism</a:t>
            </a:r>
            <a:r>
              <a:rPr lang="en-US" dirty="0"/>
              <a:t>. </a:t>
            </a:r>
            <a:endParaRPr lang="en-US" dirty="0" smtClean="0"/>
          </a:p>
          <a:p>
            <a:r>
              <a:rPr lang="en-US" dirty="0" smtClean="0"/>
              <a:t>When </a:t>
            </a:r>
            <a:r>
              <a:rPr lang="en-US" dirty="0"/>
              <a:t>a parent class reference points to the child class object then the call to the overridden method is determined at runtime, because during method call which method(parent class or child class) is to be executed is determined by the type of object. </a:t>
            </a:r>
            <a:endParaRPr lang="en-US" dirty="0" smtClean="0"/>
          </a:p>
          <a:p>
            <a:r>
              <a:rPr lang="en-US" dirty="0" smtClean="0"/>
              <a:t>This </a:t>
            </a:r>
            <a:r>
              <a:rPr lang="en-US" dirty="0"/>
              <a:t>process in which call to the overridden method is resolved at runtime is known as </a:t>
            </a:r>
            <a:r>
              <a:rPr lang="en-US" b="1" dirty="0">
                <a:solidFill>
                  <a:srgbClr val="FF0000"/>
                </a:solidFill>
              </a:rPr>
              <a:t>dynamic method dispatch</a:t>
            </a:r>
            <a:r>
              <a:rPr lang="en-US" b="1" dirty="0" smtClean="0">
                <a:solidFill>
                  <a:srgbClr val="FF0000"/>
                </a:solidFill>
              </a:rPr>
              <a:t>.</a:t>
            </a:r>
          </a:p>
          <a:p>
            <a:r>
              <a:rPr lang="en-US" b="1" dirty="0"/>
              <a:t>Rules of method overriding in Java</a:t>
            </a:r>
          </a:p>
          <a:p>
            <a:r>
              <a:rPr lang="en-US" dirty="0"/>
              <a:t>Argument list: The argument list of overriding method (method of child class) must match the Overridden method(the method of parent class). The data types of the arguments and their sequence should exactly match.</a:t>
            </a:r>
          </a:p>
          <a:p>
            <a:r>
              <a:rPr lang="en-US" b="1" dirty="0">
                <a:hlinkClick r:id="rId3"/>
              </a:rPr>
              <a:t>Access Modifier</a:t>
            </a:r>
            <a:r>
              <a:rPr lang="en-US" dirty="0"/>
              <a:t> of the overriding method (method of subclass) cannot be more restrictive than the overridden method of parent class. For e.g. if the Access Modifier of parent class method is public then the overriding method (child class method ) cannot have private, protected and default Access </a:t>
            </a:r>
            <a:r>
              <a:rPr lang="en-US" dirty="0" err="1"/>
              <a:t>modifier,because</a:t>
            </a:r>
            <a:r>
              <a:rPr lang="en-US" dirty="0"/>
              <a:t> all of these three access modifiers are more restrictive than public.</a:t>
            </a:r>
            <a:br>
              <a:rPr lang="en-US" dirty="0"/>
            </a:br>
            <a:r>
              <a:rPr lang="en-US" dirty="0"/>
              <a:t>For e.g. This is </a:t>
            </a:r>
            <a:r>
              <a:rPr lang="en-US" b="1" dirty="0"/>
              <a:t>not allowed</a:t>
            </a:r>
            <a:r>
              <a:rPr lang="en-US" dirty="0"/>
              <a:t> as child class </a:t>
            </a:r>
            <a:r>
              <a:rPr lang="en-US" dirty="0" err="1"/>
              <a:t>disp</a:t>
            </a:r>
            <a:r>
              <a:rPr lang="en-US" dirty="0"/>
              <a:t> method is more restrictive(protected) than base class(public</a:t>
            </a:r>
            <a:r>
              <a:rPr lang="en-US" dirty="0" smtClean="0"/>
              <a:t>)</a:t>
            </a:r>
            <a:endParaRPr lang="en-US" dirty="0"/>
          </a:p>
        </p:txBody>
      </p:sp>
    </p:spTree>
    <p:extLst>
      <p:ext uri="{BB962C8B-B14F-4D97-AF65-F5344CB8AC3E}">
        <p14:creationId xmlns:p14="http://schemas.microsoft.com/office/powerpoint/2010/main" val="194282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28060" y="283918"/>
            <a:ext cx="6863478" cy="6169418"/>
          </a:xfrm>
          <a:prstGeom prst="rect">
            <a:avLst/>
          </a:prstGeom>
        </p:spPr>
      </p:pic>
    </p:spTree>
    <p:extLst>
      <p:ext uri="{BB962C8B-B14F-4D97-AF65-F5344CB8AC3E}">
        <p14:creationId xmlns:p14="http://schemas.microsoft.com/office/powerpoint/2010/main" val="29993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final variables and methods</a:t>
            </a:r>
            <a:endParaRPr lang="en-IN" b="1" dirty="0">
              <a:solidFill>
                <a:srgbClr val="FF0000"/>
              </a:solidFill>
            </a:endParaRPr>
          </a:p>
        </p:txBody>
      </p:sp>
      <p:sp>
        <p:nvSpPr>
          <p:cNvPr id="3" name="Content Placeholder 2"/>
          <p:cNvSpPr>
            <a:spLocks noGrp="1"/>
          </p:cNvSpPr>
          <p:nvPr>
            <p:ph idx="1"/>
          </p:nvPr>
        </p:nvSpPr>
        <p:spPr/>
        <p:txBody>
          <a:bodyPr/>
          <a:lstStyle/>
          <a:p>
            <a:r>
              <a:rPr lang="en-US" dirty="0" smtClean="0"/>
              <a:t>All methods and variables can be overridden by default in subclasses</a:t>
            </a:r>
          </a:p>
          <a:p>
            <a:r>
              <a:rPr lang="en-US" dirty="0" smtClean="0"/>
              <a:t>If we wish to prevent the subclasses from overriding the members of </a:t>
            </a:r>
            <a:r>
              <a:rPr lang="en-US" dirty="0" err="1" smtClean="0"/>
              <a:t>superclass,we</a:t>
            </a:r>
            <a:r>
              <a:rPr lang="en-US" dirty="0" smtClean="0"/>
              <a:t> can declare them as </a:t>
            </a:r>
            <a:r>
              <a:rPr lang="en-US" b="1" dirty="0" smtClean="0"/>
              <a:t>final</a:t>
            </a:r>
            <a:r>
              <a:rPr lang="en-US" dirty="0" smtClean="0"/>
              <a:t> using the keyword </a:t>
            </a:r>
            <a:r>
              <a:rPr lang="en-US" b="1" dirty="0" smtClean="0"/>
              <a:t>final</a:t>
            </a:r>
            <a:r>
              <a:rPr lang="en-US" dirty="0" smtClean="0"/>
              <a:t> as modifier.</a:t>
            </a:r>
          </a:p>
          <a:p>
            <a:r>
              <a:rPr lang="en-US" dirty="0" smtClean="0"/>
              <a:t>Making a method final ensures that the functionality defined in this method will never be altered in anyway.</a:t>
            </a:r>
          </a:p>
          <a:p>
            <a:r>
              <a:rPr lang="en-US" dirty="0" err="1" smtClean="0"/>
              <a:t>Similiarly</a:t>
            </a:r>
            <a:r>
              <a:rPr lang="en-US" dirty="0" smtClean="0"/>
              <a:t> the value of final variable can never be changed.</a:t>
            </a:r>
            <a:endParaRPr lang="en-IN" dirty="0"/>
          </a:p>
        </p:txBody>
      </p:sp>
    </p:spTree>
    <p:extLst>
      <p:ext uri="{BB962C8B-B14F-4D97-AF65-F5344CB8AC3E}">
        <p14:creationId xmlns:p14="http://schemas.microsoft.com/office/powerpoint/2010/main" val="23494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Final classes</a:t>
            </a:r>
            <a:endParaRPr lang="en-IN" b="1" dirty="0">
              <a:solidFill>
                <a:srgbClr val="FF0000"/>
              </a:solidFill>
            </a:endParaRPr>
          </a:p>
        </p:txBody>
      </p:sp>
      <p:sp>
        <p:nvSpPr>
          <p:cNvPr id="3" name="Content Placeholder 2"/>
          <p:cNvSpPr>
            <a:spLocks noGrp="1"/>
          </p:cNvSpPr>
          <p:nvPr>
            <p:ph idx="1"/>
          </p:nvPr>
        </p:nvSpPr>
        <p:spPr/>
        <p:txBody>
          <a:bodyPr/>
          <a:lstStyle/>
          <a:p>
            <a:r>
              <a:rPr lang="en-US" dirty="0"/>
              <a:t>When a class is declared with </a:t>
            </a:r>
            <a:r>
              <a:rPr lang="en-US" i="1" dirty="0"/>
              <a:t>final</a:t>
            </a:r>
            <a:r>
              <a:rPr lang="en-US" dirty="0"/>
              <a:t> keyword, it is called a final class. A final class cannot be extended(inherited</a:t>
            </a:r>
            <a:r>
              <a:rPr lang="en-US" dirty="0" smtClean="0"/>
              <a:t>).</a:t>
            </a:r>
          </a:p>
          <a:p>
            <a:r>
              <a:rPr lang="en-US" dirty="0"/>
              <a:t>There are two uses of a final class </a:t>
            </a:r>
            <a:r>
              <a:rPr lang="en-US" dirty="0" smtClean="0"/>
              <a:t>:</a:t>
            </a:r>
          </a:p>
          <a:p>
            <a:pPr marL="426645" lvl="1" indent="0">
              <a:buNone/>
            </a:pPr>
            <a:r>
              <a:rPr lang="en-US" dirty="0" smtClean="0"/>
              <a:t>1. One </a:t>
            </a:r>
            <a:r>
              <a:rPr lang="en-US" dirty="0"/>
              <a:t>is definitely to prevent </a:t>
            </a:r>
            <a:r>
              <a:rPr lang="en-US" dirty="0">
                <a:hlinkClick r:id="rId2"/>
              </a:rPr>
              <a:t>inheritance</a:t>
            </a:r>
            <a:r>
              <a:rPr lang="en-US" dirty="0"/>
              <a:t>, as final classes cannot be extended. </a:t>
            </a:r>
            <a:endParaRPr lang="en-US" dirty="0" smtClean="0"/>
          </a:p>
          <a:p>
            <a:pPr marL="426645" lvl="1" indent="0">
              <a:buNone/>
            </a:pPr>
            <a:r>
              <a:rPr lang="en-US" dirty="0" smtClean="0"/>
              <a:t>For </a:t>
            </a:r>
            <a:r>
              <a:rPr lang="en-US" dirty="0"/>
              <a:t>example, all </a:t>
            </a:r>
            <a:r>
              <a:rPr lang="en-US" dirty="0">
                <a:hlinkClick r:id="rId3"/>
              </a:rPr>
              <a:t>Wrapper Classes</a:t>
            </a:r>
            <a:r>
              <a:rPr lang="en-US" dirty="0"/>
              <a:t> like </a:t>
            </a:r>
            <a:r>
              <a:rPr lang="en-US" dirty="0" err="1">
                <a:hlinkClick r:id="rId4"/>
              </a:rPr>
              <a:t>Integer</a:t>
            </a:r>
            <a:r>
              <a:rPr lang="en-US" dirty="0" err="1"/>
              <a:t>,</a:t>
            </a:r>
            <a:r>
              <a:rPr lang="en-US" dirty="0" err="1">
                <a:hlinkClick r:id="rId5"/>
              </a:rPr>
              <a:t>Float</a:t>
            </a:r>
            <a:r>
              <a:rPr lang="en-US" dirty="0"/>
              <a:t> etc. are final classes. We can not extend them</a:t>
            </a:r>
            <a:r>
              <a:rPr lang="en-US" dirty="0" smtClean="0"/>
              <a:t>.</a:t>
            </a:r>
          </a:p>
          <a:p>
            <a:pPr marL="426645" lvl="1" indent="0">
              <a:buNone/>
            </a:pPr>
            <a:r>
              <a:rPr lang="en-US" dirty="0" smtClean="0"/>
              <a:t>2. </a:t>
            </a:r>
            <a:r>
              <a:rPr lang="en-US" dirty="0"/>
              <a:t>The other use of final with classes is to </a:t>
            </a:r>
            <a:r>
              <a:rPr lang="en-US" dirty="0">
                <a:hlinkClick r:id="rId6"/>
              </a:rPr>
              <a:t>create an immutable class</a:t>
            </a:r>
            <a:r>
              <a:rPr lang="en-US" dirty="0"/>
              <a:t> like the predefined </a:t>
            </a:r>
            <a:r>
              <a:rPr lang="en-US" dirty="0">
                <a:hlinkClick r:id="rId7"/>
              </a:rPr>
              <a:t>String</a:t>
            </a:r>
            <a:r>
              <a:rPr lang="en-US" dirty="0"/>
              <a:t> </a:t>
            </a:r>
            <a:r>
              <a:rPr lang="en-US" dirty="0" err="1"/>
              <a:t>class.You</a:t>
            </a:r>
            <a:r>
              <a:rPr lang="en-US" dirty="0"/>
              <a:t> can not make a class immutable without making it final.</a:t>
            </a:r>
            <a:endParaRPr lang="en-IN" dirty="0"/>
          </a:p>
        </p:txBody>
      </p:sp>
    </p:spTree>
    <p:extLst>
      <p:ext uri="{BB962C8B-B14F-4D97-AF65-F5344CB8AC3E}">
        <p14:creationId xmlns:p14="http://schemas.microsoft.com/office/powerpoint/2010/main" val="133667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Abstract methods</a:t>
            </a:r>
            <a:endParaRPr lang="en-IN" b="1" dirty="0">
              <a:solidFill>
                <a:srgbClr val="FF0000"/>
              </a:solidFill>
            </a:endParaRPr>
          </a:p>
        </p:txBody>
      </p:sp>
      <p:sp>
        <p:nvSpPr>
          <p:cNvPr id="3" name="Content Placeholder 2"/>
          <p:cNvSpPr>
            <a:spLocks noGrp="1"/>
          </p:cNvSpPr>
          <p:nvPr>
            <p:ph idx="1"/>
          </p:nvPr>
        </p:nvSpPr>
        <p:spPr>
          <a:xfrm>
            <a:off x="1019033" y="1778000"/>
            <a:ext cx="10157354" cy="4470400"/>
          </a:xfrm>
        </p:spPr>
        <p:txBody>
          <a:bodyPr/>
          <a:lstStyle/>
          <a:p>
            <a:r>
              <a:rPr lang="en-US" dirty="0"/>
              <a:t>Sometimes, we require just method declaration in super-classes. This can be achieve by specifying the </a:t>
            </a:r>
            <a:r>
              <a:rPr lang="en-US" b="1" dirty="0">
                <a:hlinkClick r:id="rId2"/>
              </a:rPr>
              <a:t>abstract</a:t>
            </a:r>
            <a:r>
              <a:rPr lang="en-US" dirty="0"/>
              <a:t> type modifier</a:t>
            </a:r>
            <a:r>
              <a:rPr lang="en-US" dirty="0" smtClean="0"/>
              <a:t>.</a:t>
            </a:r>
          </a:p>
          <a:p>
            <a:r>
              <a:rPr lang="en-US" dirty="0" smtClean="0"/>
              <a:t> </a:t>
            </a:r>
            <a:r>
              <a:rPr lang="en-US" dirty="0"/>
              <a:t>These methods are sometimes referred to as </a:t>
            </a:r>
            <a:r>
              <a:rPr lang="en-US" i="1" dirty="0" err="1"/>
              <a:t>subclasser</a:t>
            </a:r>
            <a:r>
              <a:rPr lang="en-US" i="1" dirty="0"/>
              <a:t> responsibility</a:t>
            </a:r>
            <a:r>
              <a:rPr lang="en-US" dirty="0"/>
              <a:t> because they have no implementation specified in the super-class. </a:t>
            </a:r>
            <a:endParaRPr lang="en-US" dirty="0" smtClean="0"/>
          </a:p>
          <a:p>
            <a:r>
              <a:rPr lang="en-US" dirty="0" smtClean="0"/>
              <a:t>Thus</a:t>
            </a:r>
            <a:r>
              <a:rPr lang="en-US" dirty="0"/>
              <a:t>, a subclass must </a:t>
            </a:r>
            <a:r>
              <a:rPr lang="en-US" dirty="0">
                <a:hlinkClick r:id="rId3"/>
              </a:rPr>
              <a:t>override</a:t>
            </a:r>
            <a:r>
              <a:rPr lang="en-US" dirty="0"/>
              <a:t> them to provide method definition. </a:t>
            </a:r>
            <a:endParaRPr lang="en-US" dirty="0" smtClean="0"/>
          </a:p>
          <a:p>
            <a:r>
              <a:rPr lang="en-US" dirty="0" smtClean="0"/>
              <a:t>Syntax :</a:t>
            </a:r>
            <a:r>
              <a:rPr lang="en-US" altLang="en-US" dirty="0">
                <a:solidFill>
                  <a:srgbClr val="FF0000"/>
                </a:solidFill>
                <a:latin typeface="Consolas" panose="020B0609020204030204" pitchFamily="49" charset="0"/>
              </a:rPr>
              <a:t>abstract</a:t>
            </a:r>
            <a:r>
              <a:rPr lang="en-US" altLang="en-US" dirty="0">
                <a:latin typeface="Consolas" panose="020B0609020204030204" pitchFamily="49" charset="0"/>
              </a:rPr>
              <a:t> type method-name(parameter-list);</a:t>
            </a:r>
            <a:r>
              <a:rPr lang="en-US" altLang="en-US" sz="800" dirty="0"/>
              <a:t> </a:t>
            </a:r>
            <a:endParaRPr lang="en-US" altLang="en-US" sz="4000" dirty="0">
              <a:latin typeface="Arial" panose="020B0604020202020204" pitchFamily="34" charset="0"/>
            </a:endParaRPr>
          </a:p>
          <a:p>
            <a:endParaRPr lang="en-IN" dirty="0"/>
          </a:p>
        </p:txBody>
      </p:sp>
      <p:sp>
        <p:nvSpPr>
          <p:cNvPr id="5" name="Rectangle 2"/>
          <p:cNvSpPr>
            <a:spLocks noChangeArrowheads="1"/>
          </p:cNvSpPr>
          <p:nvPr/>
        </p:nvSpPr>
        <p:spPr bwMode="auto">
          <a:xfrm>
            <a:off x="-98276" y="134250"/>
            <a:ext cx="65" cy="341099"/>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940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260648"/>
            <a:ext cx="10436835" cy="5911552"/>
          </a:xfrm>
        </p:spPr>
        <p:txBody>
          <a:bodyPr/>
          <a:lstStyle/>
          <a:p>
            <a:pPr marL="0" indent="0">
              <a:buNone/>
            </a:pPr>
            <a:r>
              <a:rPr lang="en-US" dirty="0" smtClean="0"/>
              <a:t>Java </a:t>
            </a:r>
            <a:r>
              <a:rPr lang="en-US" dirty="0"/>
              <a:t>supports the following fundamental concepts −</a:t>
            </a:r>
          </a:p>
          <a:p>
            <a:r>
              <a:rPr lang="en-US" dirty="0"/>
              <a:t>Polymorphism</a:t>
            </a:r>
          </a:p>
          <a:p>
            <a:r>
              <a:rPr lang="en-US" dirty="0"/>
              <a:t>Inheritance</a:t>
            </a:r>
          </a:p>
          <a:p>
            <a:r>
              <a:rPr lang="en-US" dirty="0"/>
              <a:t>Encapsulation</a:t>
            </a:r>
          </a:p>
          <a:p>
            <a:r>
              <a:rPr lang="en-US" dirty="0"/>
              <a:t>Abstraction</a:t>
            </a:r>
          </a:p>
          <a:p>
            <a:r>
              <a:rPr lang="en-US" dirty="0"/>
              <a:t>Classes</a:t>
            </a:r>
          </a:p>
          <a:p>
            <a:r>
              <a:rPr lang="en-US" dirty="0"/>
              <a:t>Objects</a:t>
            </a:r>
          </a:p>
          <a:p>
            <a:r>
              <a:rPr lang="en-US" dirty="0"/>
              <a:t>Instance</a:t>
            </a:r>
          </a:p>
          <a:p>
            <a:r>
              <a:rPr lang="en-US" dirty="0"/>
              <a:t>Method</a:t>
            </a:r>
          </a:p>
          <a:p>
            <a:r>
              <a:rPr lang="en-US" dirty="0"/>
              <a:t>Message Passing</a:t>
            </a:r>
          </a:p>
          <a:p>
            <a:endParaRPr lang="en-IN" dirty="0"/>
          </a:p>
        </p:txBody>
      </p:sp>
    </p:spTree>
    <p:extLst>
      <p:ext uri="{BB962C8B-B14F-4D97-AF65-F5344CB8AC3E}">
        <p14:creationId xmlns:p14="http://schemas.microsoft.com/office/powerpoint/2010/main" val="422322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Finalizer methods</a:t>
            </a:r>
            <a:endParaRPr lang="en-IN"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Constructor method is used to initialize an object when it is </a:t>
            </a:r>
            <a:r>
              <a:rPr lang="en-US" dirty="0" err="1" smtClean="0"/>
              <a:t>declared.This</a:t>
            </a:r>
            <a:r>
              <a:rPr lang="en-US" dirty="0" smtClean="0"/>
              <a:t> process is known as initialization.</a:t>
            </a:r>
          </a:p>
          <a:p>
            <a:r>
              <a:rPr lang="en-US" dirty="0" err="1" smtClean="0"/>
              <a:t>Similiarly</a:t>
            </a:r>
            <a:r>
              <a:rPr lang="en-US" dirty="0" smtClean="0"/>
              <a:t> ,Java supports a concept called </a:t>
            </a:r>
            <a:r>
              <a:rPr lang="en-US" dirty="0" err="1" smtClean="0"/>
              <a:t>finalization,which</a:t>
            </a:r>
            <a:r>
              <a:rPr lang="en-US" dirty="0" smtClean="0"/>
              <a:t> is just opposite to initialization.</a:t>
            </a:r>
          </a:p>
          <a:p>
            <a:r>
              <a:rPr lang="en-US" dirty="0" smtClean="0"/>
              <a:t>Java runtime is an automatic garbage collecting </a:t>
            </a:r>
            <a:r>
              <a:rPr lang="en-US" dirty="0" err="1" smtClean="0"/>
              <a:t>system.It</a:t>
            </a:r>
            <a:r>
              <a:rPr lang="en-US" dirty="0" smtClean="0"/>
              <a:t> automatically frees up the memory resources used by the objects.</a:t>
            </a:r>
          </a:p>
          <a:p>
            <a:r>
              <a:rPr lang="en-US" dirty="0" smtClean="0"/>
              <a:t>But the object may hold other non object resources such as file descriptors </a:t>
            </a:r>
            <a:r>
              <a:rPr lang="en-US" dirty="0" err="1" smtClean="0"/>
              <a:t>etc.The</a:t>
            </a:r>
            <a:r>
              <a:rPr lang="en-US" dirty="0" smtClean="0"/>
              <a:t> garbage collector cannot free these resources.</a:t>
            </a:r>
          </a:p>
          <a:p>
            <a:r>
              <a:rPr lang="en-US" dirty="0" err="1" smtClean="0"/>
              <a:t>Inorder</a:t>
            </a:r>
            <a:r>
              <a:rPr lang="en-US" dirty="0" smtClean="0"/>
              <a:t> to free these resources we must use a finalizer method which is similar to destructor in C++.</a:t>
            </a:r>
          </a:p>
          <a:p>
            <a:r>
              <a:rPr lang="en-US" dirty="0" smtClean="0"/>
              <a:t>Syntax : </a:t>
            </a:r>
            <a:r>
              <a:rPr lang="en-US" b="1" dirty="0" smtClean="0"/>
              <a:t>finalize();</a:t>
            </a:r>
            <a:endParaRPr lang="en-IN" b="1" dirty="0"/>
          </a:p>
        </p:txBody>
      </p:sp>
    </p:spTree>
    <p:extLst>
      <p:ext uri="{BB962C8B-B14F-4D97-AF65-F5344CB8AC3E}">
        <p14:creationId xmlns:p14="http://schemas.microsoft.com/office/powerpoint/2010/main" val="324116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Abstract Class</a:t>
            </a:r>
            <a:endParaRPr lang="en-IN" dirty="0">
              <a:solidFill>
                <a:srgbClr val="FF0000"/>
              </a:solidFill>
            </a:endParaRPr>
          </a:p>
        </p:txBody>
      </p:sp>
      <p:sp>
        <p:nvSpPr>
          <p:cNvPr id="3" name="Content Placeholder 2"/>
          <p:cNvSpPr>
            <a:spLocks noGrp="1"/>
          </p:cNvSpPr>
          <p:nvPr>
            <p:ph idx="1"/>
          </p:nvPr>
        </p:nvSpPr>
        <p:spPr/>
        <p:txBody>
          <a:bodyPr/>
          <a:lstStyle/>
          <a:p>
            <a:r>
              <a:rPr lang="en-US" dirty="0"/>
              <a:t> A class that is declared using the “abstract” keyword is known as an abstract class. </a:t>
            </a:r>
            <a:endParaRPr lang="en-US" dirty="0" smtClean="0"/>
          </a:p>
          <a:p>
            <a:r>
              <a:rPr lang="en-US" dirty="0" smtClean="0"/>
              <a:t>The </a:t>
            </a:r>
            <a:r>
              <a:rPr lang="en-US" dirty="0"/>
              <a:t>main idea behind an abstract class is to implement the concept of </a:t>
            </a:r>
            <a:r>
              <a:rPr lang="en-US" dirty="0">
                <a:hlinkClick r:id="rId2"/>
              </a:rPr>
              <a:t>Abstraction</a:t>
            </a:r>
            <a:r>
              <a:rPr lang="en-US" dirty="0"/>
              <a:t>. </a:t>
            </a:r>
            <a:endParaRPr lang="en-US" dirty="0" smtClean="0"/>
          </a:p>
          <a:p>
            <a:r>
              <a:rPr lang="en-US" dirty="0" smtClean="0"/>
              <a:t>An </a:t>
            </a:r>
            <a:r>
              <a:rPr lang="en-US" dirty="0"/>
              <a:t>abstract class can have both abstract methods(methods without body) as well as the concrete methods(regular methods with the body). </a:t>
            </a:r>
            <a:endParaRPr lang="en-US" dirty="0" smtClean="0"/>
          </a:p>
          <a:p>
            <a:r>
              <a:rPr lang="en-US" dirty="0" smtClean="0"/>
              <a:t>However</a:t>
            </a:r>
            <a:r>
              <a:rPr lang="en-US" dirty="0"/>
              <a:t>, a normal class(non-abstract class) cannot have abstract methods.</a:t>
            </a:r>
            <a:endParaRPr lang="en-IN" dirty="0"/>
          </a:p>
        </p:txBody>
      </p:sp>
    </p:spTree>
    <p:extLst>
      <p:ext uri="{BB962C8B-B14F-4D97-AF65-F5344CB8AC3E}">
        <p14:creationId xmlns:p14="http://schemas.microsoft.com/office/powerpoint/2010/main" val="301742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Example</a:t>
            </a:r>
            <a:r>
              <a:rPr lang="en-US" dirty="0" smtClean="0">
                <a:solidFill>
                  <a:srgbClr val="FF0000"/>
                </a:solidFill>
              </a:rPr>
              <a:t> </a:t>
            </a:r>
            <a:endParaRPr lang="en-IN"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IN" sz="4400" b="1" dirty="0" smtClean="0">
                <a:latin typeface="Arial Black" panose="020B0A04020102020204" pitchFamily="34" charset="0"/>
              </a:rPr>
              <a:t>abstract </a:t>
            </a:r>
            <a:r>
              <a:rPr lang="en-IN" sz="4400" b="1" dirty="0">
                <a:latin typeface="Arial Black" panose="020B0A04020102020204" pitchFamily="34" charset="0"/>
              </a:rPr>
              <a:t>class Book { </a:t>
            </a:r>
          </a:p>
          <a:p>
            <a:pPr marL="0" indent="0">
              <a:buNone/>
            </a:pPr>
            <a:r>
              <a:rPr lang="en-IN" sz="4400" b="1" dirty="0">
                <a:latin typeface="Arial Black" panose="020B0A04020102020204" pitchFamily="34" charset="0"/>
              </a:rPr>
              <a:t>	public abstract void page(); </a:t>
            </a:r>
          </a:p>
          <a:p>
            <a:pPr marL="0" indent="0">
              <a:buNone/>
            </a:pPr>
            <a:r>
              <a:rPr lang="en-IN" sz="4400" b="1" dirty="0">
                <a:latin typeface="Arial Black" panose="020B0A04020102020204" pitchFamily="34" charset="0"/>
              </a:rPr>
              <a:t>} </a:t>
            </a:r>
          </a:p>
          <a:p>
            <a:pPr marL="0" indent="0">
              <a:buNone/>
            </a:pPr>
            <a:r>
              <a:rPr lang="en-IN" sz="4400" b="1" dirty="0" smtClean="0">
                <a:latin typeface="Arial Black" panose="020B0A04020102020204" pitchFamily="34" charset="0"/>
              </a:rPr>
              <a:t>public </a:t>
            </a:r>
            <a:r>
              <a:rPr lang="en-IN" sz="4400" b="1" dirty="0">
                <a:latin typeface="Arial Black" panose="020B0A04020102020204" pitchFamily="34" charset="0"/>
              </a:rPr>
              <a:t>class </a:t>
            </a:r>
            <a:r>
              <a:rPr lang="en-IN" sz="4400" b="1" dirty="0" smtClean="0">
                <a:latin typeface="Arial Black" panose="020B0A04020102020204" pitchFamily="34" charset="0"/>
              </a:rPr>
              <a:t>abs extends </a:t>
            </a:r>
            <a:r>
              <a:rPr lang="en-IN" sz="4400" b="1" dirty="0">
                <a:latin typeface="Arial Black" panose="020B0A04020102020204" pitchFamily="34" charset="0"/>
              </a:rPr>
              <a:t>Book { </a:t>
            </a:r>
          </a:p>
          <a:p>
            <a:pPr marL="0" indent="0">
              <a:buNone/>
            </a:pPr>
            <a:r>
              <a:rPr lang="en-IN" sz="4400" b="1" dirty="0">
                <a:latin typeface="Arial Black" panose="020B0A04020102020204" pitchFamily="34" charset="0"/>
              </a:rPr>
              <a:t>	// Declaring the abstract method </a:t>
            </a:r>
          </a:p>
          <a:p>
            <a:pPr marL="0" indent="0">
              <a:buNone/>
            </a:pPr>
            <a:r>
              <a:rPr lang="en-IN" sz="4400" b="1" dirty="0">
                <a:latin typeface="Arial Black" panose="020B0A04020102020204" pitchFamily="34" charset="0"/>
              </a:rPr>
              <a:t>	public void page() </a:t>
            </a:r>
          </a:p>
          <a:p>
            <a:pPr marL="0" indent="0">
              <a:buNone/>
            </a:pPr>
            <a:r>
              <a:rPr lang="en-IN" sz="4400" b="1" dirty="0">
                <a:latin typeface="Arial Black" panose="020B0A04020102020204" pitchFamily="34" charset="0"/>
              </a:rPr>
              <a:t>	{ </a:t>
            </a:r>
          </a:p>
          <a:p>
            <a:pPr marL="0" indent="0">
              <a:buNone/>
            </a:pPr>
            <a:r>
              <a:rPr lang="en-IN" sz="4400" b="1" dirty="0">
                <a:latin typeface="Arial Black" panose="020B0A04020102020204" pitchFamily="34" charset="0"/>
              </a:rPr>
              <a:t>		</a:t>
            </a:r>
            <a:r>
              <a:rPr lang="en-IN" sz="4400" b="1" dirty="0" err="1">
                <a:latin typeface="Arial Black" panose="020B0A04020102020204" pitchFamily="34" charset="0"/>
              </a:rPr>
              <a:t>System.out.println</a:t>
            </a:r>
            <a:r>
              <a:rPr lang="en-IN" sz="4400" b="1" dirty="0">
                <a:latin typeface="Arial Black" panose="020B0A04020102020204" pitchFamily="34" charset="0"/>
              </a:rPr>
              <a:t>("Geek"); </a:t>
            </a:r>
          </a:p>
          <a:p>
            <a:pPr marL="0" indent="0">
              <a:buNone/>
            </a:pPr>
            <a:r>
              <a:rPr lang="en-IN" sz="4400" b="1" dirty="0">
                <a:latin typeface="Arial Black" panose="020B0A04020102020204" pitchFamily="34" charset="0"/>
              </a:rPr>
              <a:t>	} </a:t>
            </a:r>
          </a:p>
          <a:p>
            <a:pPr marL="0" indent="0">
              <a:buNone/>
            </a:pPr>
            <a:r>
              <a:rPr lang="en-IN" sz="4400" b="1" dirty="0">
                <a:latin typeface="Arial Black" panose="020B0A04020102020204" pitchFamily="34" charset="0"/>
              </a:rPr>
              <a:t>		public static void main(String </a:t>
            </a:r>
            <a:r>
              <a:rPr lang="en-IN" sz="4400" b="1" dirty="0" err="1">
                <a:latin typeface="Arial Black" panose="020B0A04020102020204" pitchFamily="34" charset="0"/>
              </a:rPr>
              <a:t>args</a:t>
            </a:r>
            <a:r>
              <a:rPr lang="en-IN" sz="4400" b="1" dirty="0">
                <a:latin typeface="Arial Black" panose="020B0A04020102020204" pitchFamily="34" charset="0"/>
              </a:rPr>
              <a:t>[]) </a:t>
            </a:r>
          </a:p>
          <a:p>
            <a:pPr marL="0" indent="0">
              <a:buNone/>
            </a:pPr>
            <a:r>
              <a:rPr lang="en-IN" sz="4400" b="1" dirty="0">
                <a:latin typeface="Arial Black" panose="020B0A04020102020204" pitchFamily="34" charset="0"/>
              </a:rPr>
              <a:t>	{ </a:t>
            </a:r>
          </a:p>
          <a:p>
            <a:pPr marL="0" indent="0">
              <a:buNone/>
            </a:pPr>
            <a:r>
              <a:rPr lang="en-IN" sz="4400" b="1" dirty="0">
                <a:latin typeface="Arial Black" panose="020B0A04020102020204" pitchFamily="34" charset="0"/>
              </a:rPr>
              <a:t>		Book </a:t>
            </a:r>
            <a:r>
              <a:rPr lang="en-IN" sz="4400" b="1" dirty="0" err="1">
                <a:latin typeface="Arial Black" panose="020B0A04020102020204" pitchFamily="34" charset="0"/>
              </a:rPr>
              <a:t>obj</a:t>
            </a:r>
            <a:r>
              <a:rPr lang="en-IN" sz="4400" b="1" dirty="0">
                <a:latin typeface="Arial Black" panose="020B0A04020102020204" pitchFamily="34" charset="0"/>
              </a:rPr>
              <a:t> = new </a:t>
            </a:r>
            <a:r>
              <a:rPr lang="en-IN" sz="4400" b="1" dirty="0" smtClean="0">
                <a:latin typeface="Arial Black" panose="020B0A04020102020204" pitchFamily="34" charset="0"/>
              </a:rPr>
              <a:t>abs(); </a:t>
            </a:r>
            <a:endParaRPr lang="en-IN" sz="4400" b="1" dirty="0">
              <a:latin typeface="Arial Black" panose="020B0A04020102020204" pitchFamily="34" charset="0"/>
            </a:endParaRPr>
          </a:p>
          <a:p>
            <a:pPr marL="0" indent="0">
              <a:buNone/>
            </a:pPr>
            <a:r>
              <a:rPr lang="en-IN" sz="4400" b="1" dirty="0">
                <a:latin typeface="Arial Black" panose="020B0A04020102020204" pitchFamily="34" charset="0"/>
              </a:rPr>
              <a:t>		</a:t>
            </a:r>
            <a:r>
              <a:rPr lang="en-IN" sz="4400" b="1" dirty="0" err="1">
                <a:latin typeface="Arial Black" panose="020B0A04020102020204" pitchFamily="34" charset="0"/>
              </a:rPr>
              <a:t>obj.page</a:t>
            </a:r>
            <a:r>
              <a:rPr lang="en-IN" sz="4400" b="1" dirty="0">
                <a:latin typeface="Arial Black" panose="020B0A04020102020204" pitchFamily="34" charset="0"/>
              </a:rPr>
              <a:t>(); </a:t>
            </a:r>
          </a:p>
          <a:p>
            <a:pPr marL="0" indent="0">
              <a:buNone/>
            </a:pPr>
            <a:r>
              <a:rPr lang="en-IN" sz="4400" b="1" dirty="0">
                <a:latin typeface="Arial Black" panose="020B0A04020102020204" pitchFamily="34" charset="0"/>
              </a:rPr>
              <a:t>	} </a:t>
            </a:r>
          </a:p>
          <a:p>
            <a:pPr marL="0" indent="0">
              <a:buNone/>
            </a:pPr>
            <a:r>
              <a:rPr lang="en-IN" dirty="0"/>
              <a:t>} </a:t>
            </a:r>
          </a:p>
          <a:p>
            <a:endParaRPr lang="en-IN" dirty="0"/>
          </a:p>
        </p:txBody>
      </p:sp>
    </p:spTree>
    <p:extLst>
      <p:ext uri="{BB962C8B-B14F-4D97-AF65-F5344CB8AC3E}">
        <p14:creationId xmlns:p14="http://schemas.microsoft.com/office/powerpoint/2010/main" val="359719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76536"/>
          </a:xfrm>
        </p:spPr>
        <p:txBody>
          <a:bodyPr>
            <a:normAutofit/>
          </a:bodyPr>
          <a:lstStyle/>
          <a:p>
            <a:r>
              <a:rPr lang="en-US" sz="3200" b="1" dirty="0" smtClean="0">
                <a:solidFill>
                  <a:srgbClr val="FF0000"/>
                </a:solidFill>
              </a:rPr>
              <a:t>Difference between abstract class and final class</a:t>
            </a:r>
            <a:endParaRPr lang="en-IN" sz="32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5077598"/>
              </p:ext>
            </p:extLst>
          </p:nvPr>
        </p:nvGraphicFramePr>
        <p:xfrm>
          <a:off x="1485900" y="1444195"/>
          <a:ext cx="9577065" cy="4977030"/>
        </p:xfrm>
        <a:graphic>
          <a:graphicData uri="http://schemas.openxmlformats.org/drawingml/2006/table">
            <a:tbl>
              <a:tblPr/>
              <a:tblGrid>
                <a:gridCol w="936104"/>
                <a:gridCol w="5448606"/>
                <a:gridCol w="3192355"/>
              </a:tblGrid>
              <a:tr h="209664">
                <a:tc>
                  <a:txBody>
                    <a:bodyPr/>
                    <a:lstStyle/>
                    <a:p>
                      <a:pPr algn="ctr" fontAlgn="base"/>
                      <a:r>
                        <a:rPr lang="en-IN" sz="1400" b="1" cap="all" dirty="0">
                          <a:solidFill>
                            <a:srgbClr val="000000"/>
                          </a:solidFill>
                          <a:effectLst/>
                        </a:rPr>
                        <a:t>S.NO.</a:t>
                      </a:r>
                    </a:p>
                  </a:txBody>
                  <a:tcPr marL="14421" marR="14421" marT="14421" marB="14421" anchor="ctr">
                    <a:lnL>
                      <a:noFill/>
                    </a:lnL>
                    <a:lnR>
                      <a:noFill/>
                    </a:lnR>
                    <a:lnT>
                      <a:noFill/>
                    </a:lnT>
                    <a:lnB w="7620"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1400" b="1" cap="all">
                          <a:solidFill>
                            <a:srgbClr val="000000"/>
                          </a:solidFill>
                          <a:effectLst/>
                        </a:rPr>
                        <a:t>ABSTRACT CLASS</a:t>
                      </a:r>
                    </a:p>
                  </a:txBody>
                  <a:tcPr marL="14421" marR="14421" marT="14421" marB="14421" anchor="ctr">
                    <a:lnL>
                      <a:noFill/>
                    </a:lnL>
                    <a:lnR>
                      <a:noFill/>
                    </a:lnR>
                    <a:lnT>
                      <a:noFill/>
                    </a:lnT>
                    <a:lnB w="7620"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1400" b="1" cap="all" dirty="0">
                          <a:solidFill>
                            <a:srgbClr val="000000"/>
                          </a:solidFill>
                          <a:effectLst/>
                        </a:rPr>
                        <a:t>FINAL CLASS</a:t>
                      </a:r>
                    </a:p>
                  </a:txBody>
                  <a:tcPr marL="14421" marR="14421" marT="14421" marB="14421" anchor="ctr">
                    <a:lnL>
                      <a:noFill/>
                    </a:lnL>
                    <a:lnR>
                      <a:noFill/>
                    </a:lnR>
                    <a:lnT>
                      <a:noFill/>
                    </a:lnT>
                    <a:lnB w="7620" cap="flat" cmpd="sng" algn="ctr">
                      <a:solidFill>
                        <a:srgbClr val="EDEDED"/>
                      </a:solidFill>
                      <a:prstDash val="solid"/>
                      <a:round/>
                      <a:headEnd type="none" w="med" len="med"/>
                      <a:tailEnd type="none" w="med" len="med"/>
                    </a:lnB>
                    <a:solidFill>
                      <a:srgbClr val="0F9D58"/>
                    </a:solidFill>
                  </a:tcPr>
                </a:tc>
              </a:tr>
              <a:tr h="296644">
                <a:tc>
                  <a:txBody>
                    <a:bodyPr/>
                    <a:lstStyle/>
                    <a:p>
                      <a:pPr algn="l" fontAlgn="base"/>
                      <a:r>
                        <a:rPr lang="en-IN" sz="1600" b="0">
                          <a:effectLst/>
                        </a:rPr>
                        <a:t>1.</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Uses the “abstract” key word.</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dirty="0">
                          <a:effectLst/>
                        </a:rPr>
                        <a:t>Uses the “final” key word.</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r>
              <a:tr h="930499">
                <a:tc>
                  <a:txBody>
                    <a:bodyPr/>
                    <a:lstStyle/>
                    <a:p>
                      <a:pPr algn="l" fontAlgn="base"/>
                      <a:r>
                        <a:rPr lang="en-IN" sz="1600" b="0">
                          <a:effectLst/>
                        </a:rPr>
                        <a:t>2.</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dirty="0">
                          <a:effectLst/>
                        </a:rPr>
                        <a:t>This helps to achieve abstraction.</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This helps to restrict other classes from accessing its properties and methods.</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r>
              <a:tr h="749397">
                <a:tc>
                  <a:txBody>
                    <a:bodyPr/>
                    <a:lstStyle/>
                    <a:p>
                      <a:pPr algn="l" fontAlgn="base"/>
                      <a:r>
                        <a:rPr lang="en-IN" sz="1600" b="0">
                          <a:effectLst/>
                        </a:rPr>
                        <a:t>3.</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For later use, all the abstract methods should be overridden</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Overriding concept does not arise as final class cannot be inherited</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r>
              <a:tr h="658847">
                <a:tc>
                  <a:txBody>
                    <a:bodyPr/>
                    <a:lstStyle/>
                    <a:p>
                      <a:pPr algn="l" fontAlgn="base"/>
                      <a:r>
                        <a:rPr lang="en-IN" sz="1600" b="0">
                          <a:effectLst/>
                        </a:rPr>
                        <a:t>4.</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A few methods can be implemented and a few cannot</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All methods should have implementation</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r>
              <a:tr h="749397">
                <a:tc>
                  <a:txBody>
                    <a:bodyPr/>
                    <a:lstStyle/>
                    <a:p>
                      <a:pPr algn="l" fontAlgn="base"/>
                      <a:r>
                        <a:rPr lang="en-IN" sz="1600" b="0">
                          <a:effectLst/>
                        </a:rPr>
                        <a:t>5.</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Cannot create immutable objects (infact, no objects can be created)</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Immutable objects can be created (eg. String class)</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r>
              <a:tr h="658847">
                <a:tc>
                  <a:txBody>
                    <a:bodyPr/>
                    <a:lstStyle/>
                    <a:p>
                      <a:pPr algn="l" fontAlgn="base"/>
                      <a:r>
                        <a:rPr lang="en-IN" sz="1600" b="0">
                          <a:effectLst/>
                        </a:rPr>
                        <a:t>6.</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Abstract class methods functionality can be altered in subclass</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600" b="0">
                          <a:effectLst/>
                        </a:rPr>
                        <a:t>Final class methods should be used as it is by other classes</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r>
              <a:tr h="296644">
                <a:tc>
                  <a:txBody>
                    <a:bodyPr/>
                    <a:lstStyle/>
                    <a:p>
                      <a:pPr algn="l" fontAlgn="base"/>
                      <a:r>
                        <a:rPr lang="en-IN" sz="1600" b="0">
                          <a:effectLst/>
                        </a:rPr>
                        <a:t>7.</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1600" b="0">
                          <a:effectLst/>
                        </a:rPr>
                        <a:t>Can be inherited</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1600" b="0">
                          <a:effectLst/>
                        </a:rPr>
                        <a:t>Cannot be inherited</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w="7620" cap="flat" cmpd="sng" algn="ctr">
                      <a:solidFill>
                        <a:srgbClr val="EDEDED"/>
                      </a:solidFill>
                      <a:prstDash val="solid"/>
                      <a:round/>
                      <a:headEnd type="none" w="med" len="med"/>
                      <a:tailEnd type="none" w="med" len="med"/>
                    </a:lnB>
                    <a:solidFill>
                      <a:srgbClr val="FFFFFF"/>
                    </a:solidFill>
                  </a:tcPr>
                </a:tc>
              </a:tr>
              <a:tr h="387194">
                <a:tc>
                  <a:txBody>
                    <a:bodyPr/>
                    <a:lstStyle/>
                    <a:p>
                      <a:pPr algn="l" fontAlgn="base"/>
                      <a:r>
                        <a:rPr lang="en-IN" sz="1600" b="0">
                          <a:effectLst/>
                        </a:rPr>
                        <a:t>8.</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r>
                        <a:rPr lang="en-IN" sz="1600" b="0">
                          <a:effectLst/>
                        </a:rPr>
                        <a:t>Cannot be instantiated</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r>
                        <a:rPr lang="en-IN" sz="1600" b="0" dirty="0">
                          <a:effectLst/>
                        </a:rPr>
                        <a:t>Can be instantiated</a:t>
                      </a:r>
                    </a:p>
                  </a:txBody>
                  <a:tcPr marL="25236" marR="25236" marT="12618" marB="12618" anchor="ctr">
                    <a:lnL>
                      <a:noFill/>
                    </a:lnL>
                    <a:lnR>
                      <a:noFill/>
                    </a:lnR>
                    <a:lnT w="7620" cap="flat" cmpd="sng" algn="ctr">
                      <a:solidFill>
                        <a:srgbClr val="EDEDED"/>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33136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Visibility control (visibility access) in Java (or) Access </a:t>
            </a:r>
            <a:r>
              <a:rPr lang="en-US" sz="3200" b="1" dirty="0" smtClean="0">
                <a:solidFill>
                  <a:srgbClr val="FF0000"/>
                </a:solidFill>
              </a:rPr>
              <a:t>modifiers</a:t>
            </a:r>
            <a:endParaRPr lang="en-IN" sz="3200" b="1" dirty="0">
              <a:solidFill>
                <a:srgbClr val="FF0000"/>
              </a:solidFill>
            </a:endParaRPr>
          </a:p>
        </p:txBody>
      </p:sp>
      <p:sp>
        <p:nvSpPr>
          <p:cNvPr id="3" name="Content Placeholder 2"/>
          <p:cNvSpPr>
            <a:spLocks noGrp="1"/>
          </p:cNvSpPr>
          <p:nvPr>
            <p:ph idx="1"/>
          </p:nvPr>
        </p:nvSpPr>
        <p:spPr/>
        <p:txBody>
          <a:bodyPr/>
          <a:lstStyle/>
          <a:p>
            <a:r>
              <a:rPr lang="en-US" dirty="0"/>
              <a:t>It is possible to inherit all the members of a class by a subclass using the keyword </a:t>
            </a:r>
            <a:r>
              <a:rPr lang="en-US" b="1" dirty="0"/>
              <a:t>extends. </a:t>
            </a:r>
            <a:endParaRPr lang="en-US" b="1" dirty="0" smtClean="0"/>
          </a:p>
          <a:p>
            <a:r>
              <a:rPr lang="en-US" dirty="0" smtClean="0"/>
              <a:t>The </a:t>
            </a:r>
            <a:r>
              <a:rPr lang="en-US" dirty="0"/>
              <a:t>variables and methods of a class are visible everywhere in the program. However, it may be necessary in some situations we may want them to be not accessible outside</a:t>
            </a:r>
            <a:r>
              <a:rPr lang="en-US" dirty="0" smtClean="0"/>
              <a:t>.</a:t>
            </a:r>
          </a:p>
          <a:p>
            <a:r>
              <a:rPr lang="en-US" dirty="0" smtClean="0"/>
              <a:t> </a:t>
            </a:r>
            <a:r>
              <a:rPr lang="en-US" dirty="0"/>
              <a:t>We can achieve this in Java by applying </a:t>
            </a:r>
            <a:r>
              <a:rPr lang="en-US" b="1" i="1" dirty="0"/>
              <a:t>visibility modifiers</a:t>
            </a:r>
            <a:r>
              <a:rPr lang="en-US" i="1" dirty="0"/>
              <a:t> </a:t>
            </a:r>
            <a:r>
              <a:rPr lang="en-US" dirty="0"/>
              <a:t>to instance variables and methods. </a:t>
            </a:r>
            <a:endParaRPr lang="en-US" dirty="0" smtClean="0"/>
          </a:p>
          <a:p>
            <a:r>
              <a:rPr lang="en-US" dirty="0" smtClean="0"/>
              <a:t>The </a:t>
            </a:r>
            <a:r>
              <a:rPr lang="en-US" dirty="0"/>
              <a:t>visibility modifiers are also known as </a:t>
            </a:r>
            <a:r>
              <a:rPr lang="en-US" b="1" i="1" dirty="0"/>
              <a:t>access modifiers</a:t>
            </a:r>
            <a:r>
              <a:rPr lang="en-US" i="1" dirty="0"/>
              <a:t>. </a:t>
            </a:r>
            <a:r>
              <a:rPr lang="en-US" dirty="0"/>
              <a:t>Access modifiers determine the accessibility of the members of a class.</a:t>
            </a:r>
            <a:endParaRPr lang="en-IN" dirty="0"/>
          </a:p>
        </p:txBody>
      </p:sp>
    </p:spTree>
    <p:extLst>
      <p:ext uri="{BB962C8B-B14F-4D97-AF65-F5344CB8AC3E}">
        <p14:creationId xmlns:p14="http://schemas.microsoft.com/office/powerpoint/2010/main" val="5263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404664"/>
            <a:ext cx="10868883" cy="5767536"/>
          </a:xfrm>
        </p:spPr>
        <p:txBody>
          <a:bodyPr>
            <a:normAutofit lnSpcReduction="10000"/>
          </a:bodyPr>
          <a:lstStyle/>
          <a:p>
            <a:r>
              <a:rPr lang="en-US" dirty="0"/>
              <a:t>Java provides three types of visibility modifiers: </a:t>
            </a:r>
            <a:r>
              <a:rPr lang="en-US" b="1" dirty="0"/>
              <a:t>public, private </a:t>
            </a:r>
            <a:r>
              <a:rPr lang="en-US" dirty="0"/>
              <a:t>and </a:t>
            </a:r>
            <a:r>
              <a:rPr lang="en-US" b="1" dirty="0"/>
              <a:t>protected. </a:t>
            </a:r>
            <a:r>
              <a:rPr lang="en-US" dirty="0"/>
              <a:t>They provide different levels of protection as described below</a:t>
            </a:r>
            <a:r>
              <a:rPr lang="en-US" dirty="0" smtClean="0"/>
              <a:t>.</a:t>
            </a:r>
          </a:p>
          <a:p>
            <a:r>
              <a:rPr lang="en-US" b="1" dirty="0"/>
              <a:t>Public Access: </a:t>
            </a:r>
            <a:r>
              <a:rPr lang="en-US" dirty="0"/>
              <a:t>Any variable or method is visible to the entire class in which it is defined. But, to make a member accessible outside with objects, we simply declare the variable or method as public. A variable or method declared as </a:t>
            </a:r>
            <a:r>
              <a:rPr lang="en-US" b="1" dirty="0"/>
              <a:t>public </a:t>
            </a:r>
            <a:r>
              <a:rPr lang="en-US" dirty="0"/>
              <a:t>has the widest possible visibility and accessible everywhere</a:t>
            </a:r>
            <a:r>
              <a:rPr lang="en-US" dirty="0" smtClean="0"/>
              <a:t>.</a:t>
            </a:r>
          </a:p>
          <a:p>
            <a:r>
              <a:rPr lang="en-US" b="1" dirty="0"/>
              <a:t>Friendly Access (Default): </a:t>
            </a:r>
            <a:r>
              <a:rPr lang="en-US" dirty="0"/>
              <a:t>When no access modifier is specified, the member defaults to a limited version of public accessibility known as "friendly" level of access. The difference between the "public" access and the "friendly" access is that the </a:t>
            </a:r>
            <a:r>
              <a:rPr lang="en-US" b="1" dirty="0"/>
              <a:t>public </a:t>
            </a:r>
            <a:r>
              <a:rPr lang="en-US" dirty="0"/>
              <a:t>modifier makes fields visible in all classes, regardless of their packages while the friendly access makes fields visible only in the same package, but not in other packages.</a:t>
            </a:r>
            <a:endParaRPr lang="en-IN" dirty="0"/>
          </a:p>
        </p:txBody>
      </p:sp>
    </p:spTree>
    <p:extLst>
      <p:ext uri="{BB962C8B-B14F-4D97-AF65-F5344CB8AC3E}">
        <p14:creationId xmlns:p14="http://schemas.microsoft.com/office/powerpoint/2010/main" val="261112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260648"/>
            <a:ext cx="10868883" cy="5911552"/>
          </a:xfrm>
        </p:spPr>
        <p:txBody>
          <a:bodyPr>
            <a:normAutofit lnSpcReduction="10000"/>
          </a:bodyPr>
          <a:lstStyle/>
          <a:p>
            <a:r>
              <a:rPr lang="en-US" b="1" dirty="0"/>
              <a:t>Protected Access: </a:t>
            </a:r>
            <a:r>
              <a:rPr lang="en-US" dirty="0"/>
              <a:t>The visibility level of a "protected" field lies in between the public access and friendly access. That is, the </a:t>
            </a:r>
            <a:r>
              <a:rPr lang="en-US" b="1" dirty="0"/>
              <a:t>protected </a:t>
            </a:r>
            <a:r>
              <a:rPr lang="en-US" dirty="0"/>
              <a:t>modifier makes the fields visible not only to all classes and subclasses in the same package but also to subclasses in other </a:t>
            </a:r>
            <a:r>
              <a:rPr lang="en-US" dirty="0" smtClean="0"/>
              <a:t>packages</a:t>
            </a:r>
          </a:p>
          <a:p>
            <a:r>
              <a:rPr lang="en-US" b="1" dirty="0"/>
              <a:t>Private Access: </a:t>
            </a:r>
            <a:r>
              <a:rPr lang="en-US" dirty="0"/>
              <a:t>private fields have the highest degree of protection. They are accessible only with their own class. They cannot be inherited by subclasses and therefore not accessible in subclasses. In the case of overriding public methods cannot be redefined as private </a:t>
            </a:r>
            <a:r>
              <a:rPr lang="en-US" dirty="0" smtClean="0"/>
              <a:t>type.</a:t>
            </a:r>
          </a:p>
          <a:p>
            <a:r>
              <a:rPr lang="en-US" b="1" dirty="0"/>
              <a:t>Private protected Access: </a:t>
            </a:r>
            <a:r>
              <a:rPr lang="en-US" dirty="0"/>
              <a:t>A field can be declared with two keywords </a:t>
            </a:r>
            <a:r>
              <a:rPr lang="en-US" b="1" dirty="0"/>
              <a:t>private </a:t>
            </a:r>
            <a:r>
              <a:rPr lang="en-US" dirty="0"/>
              <a:t>and </a:t>
            </a:r>
            <a:r>
              <a:rPr lang="en-US" b="1" dirty="0"/>
              <a:t>protected </a:t>
            </a:r>
            <a:r>
              <a:rPr lang="en-US" dirty="0"/>
              <a:t>together. This gives a visibility level in between the "protected" access and "private" access. This modifier makes the fields visible in all subclasses regardless of what package they are in. Remember, these fields are not accessible by other classes in the same package.</a:t>
            </a:r>
            <a:endParaRPr lang="en-IN" dirty="0"/>
          </a:p>
        </p:txBody>
      </p:sp>
    </p:spTree>
    <p:extLst>
      <p:ext uri="{BB962C8B-B14F-4D97-AF65-F5344CB8AC3E}">
        <p14:creationId xmlns:p14="http://schemas.microsoft.com/office/powerpoint/2010/main" val="241419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3892" y="404664"/>
            <a:ext cx="8037512" cy="6028134"/>
          </a:xfrm>
        </p:spPr>
      </p:pic>
    </p:spTree>
    <p:extLst>
      <p:ext uri="{BB962C8B-B14F-4D97-AF65-F5344CB8AC3E}">
        <p14:creationId xmlns:p14="http://schemas.microsoft.com/office/powerpoint/2010/main" val="15186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Packages </a:t>
            </a:r>
            <a:endParaRPr lang="en-IN" b="1" dirty="0">
              <a:solidFill>
                <a:srgbClr val="FF0000"/>
              </a:solidFill>
            </a:endParaRPr>
          </a:p>
        </p:txBody>
      </p:sp>
      <p:sp>
        <p:nvSpPr>
          <p:cNvPr id="3" name="Content Placeholder 2"/>
          <p:cNvSpPr>
            <a:spLocks noGrp="1"/>
          </p:cNvSpPr>
          <p:nvPr>
            <p:ph idx="1"/>
          </p:nvPr>
        </p:nvSpPr>
        <p:spPr/>
        <p:txBody>
          <a:bodyPr/>
          <a:lstStyle/>
          <a:p>
            <a:r>
              <a:rPr lang="en-IN" dirty="0"/>
              <a:t>A </a:t>
            </a:r>
            <a:r>
              <a:rPr lang="en-IN" b="1" dirty="0"/>
              <a:t>java package</a:t>
            </a:r>
            <a:r>
              <a:rPr lang="en-IN" dirty="0"/>
              <a:t> is a group of similar types of classes, interfaces and sub-packages.</a:t>
            </a:r>
          </a:p>
          <a:p>
            <a:r>
              <a:rPr lang="en-IN" dirty="0"/>
              <a:t>Package in java can be categorized in two form, built-in package and user-defined package.</a:t>
            </a:r>
          </a:p>
          <a:p>
            <a:r>
              <a:rPr lang="en-IN" dirty="0"/>
              <a:t>There are many built-in packages such as java, </a:t>
            </a:r>
            <a:r>
              <a:rPr lang="en-IN" dirty="0" err="1"/>
              <a:t>lang</a:t>
            </a:r>
            <a:r>
              <a:rPr lang="en-IN" dirty="0"/>
              <a:t>, </a:t>
            </a:r>
            <a:r>
              <a:rPr lang="en-IN" dirty="0" err="1"/>
              <a:t>awt</a:t>
            </a:r>
            <a:r>
              <a:rPr lang="en-IN" dirty="0"/>
              <a:t>, </a:t>
            </a:r>
            <a:r>
              <a:rPr lang="en-IN" dirty="0" err="1"/>
              <a:t>javax</a:t>
            </a:r>
            <a:r>
              <a:rPr lang="en-IN" dirty="0"/>
              <a:t>, swing, net, </a:t>
            </a:r>
            <a:r>
              <a:rPr lang="en-IN" dirty="0" err="1"/>
              <a:t>io</a:t>
            </a:r>
            <a:r>
              <a:rPr lang="en-IN" dirty="0"/>
              <a:t>, </a:t>
            </a:r>
            <a:r>
              <a:rPr lang="en-IN" dirty="0" err="1"/>
              <a:t>util</a:t>
            </a:r>
            <a:r>
              <a:rPr lang="en-IN" dirty="0"/>
              <a:t>, </a:t>
            </a:r>
            <a:r>
              <a:rPr lang="en-IN" dirty="0" err="1"/>
              <a:t>sql</a:t>
            </a:r>
            <a:r>
              <a:rPr lang="en-IN" dirty="0"/>
              <a:t> etc</a:t>
            </a:r>
            <a:r>
              <a:rPr lang="en-IN" dirty="0" smtClean="0"/>
              <a:t>.</a:t>
            </a:r>
          </a:p>
          <a:p>
            <a:r>
              <a:rPr lang="en-IN" dirty="0" smtClean="0"/>
              <a:t>The default package in java is </a:t>
            </a:r>
            <a:r>
              <a:rPr lang="en-IN" b="1" dirty="0" smtClean="0"/>
              <a:t>lang</a:t>
            </a:r>
            <a:r>
              <a:rPr lang="en-IN" dirty="0" smtClean="0"/>
              <a:t>.</a:t>
            </a:r>
            <a:endParaRPr lang="en-IN" dirty="0"/>
          </a:p>
          <a:p>
            <a:pPr marL="0" indent="0">
              <a:buNone/>
            </a:pPr>
            <a:endParaRPr lang="en-IN" dirty="0"/>
          </a:p>
        </p:txBody>
      </p:sp>
    </p:spTree>
    <p:extLst>
      <p:ext uri="{BB962C8B-B14F-4D97-AF65-F5344CB8AC3E}">
        <p14:creationId xmlns:p14="http://schemas.microsoft.com/office/powerpoint/2010/main" val="17538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Advantage of Java Package</a:t>
            </a:r>
            <a:r>
              <a:rPr lang="en-IN" dirty="0"/>
              <a:t/>
            </a:r>
            <a:br>
              <a:rPr lang="en-IN" dirty="0"/>
            </a:br>
            <a:endParaRPr lang="en-IN" dirty="0"/>
          </a:p>
        </p:txBody>
      </p:sp>
      <p:sp>
        <p:nvSpPr>
          <p:cNvPr id="3" name="Content Placeholder 2"/>
          <p:cNvSpPr>
            <a:spLocks noGrp="1"/>
          </p:cNvSpPr>
          <p:nvPr>
            <p:ph idx="1"/>
          </p:nvPr>
        </p:nvSpPr>
        <p:spPr/>
        <p:txBody>
          <a:bodyPr/>
          <a:lstStyle/>
          <a:p>
            <a:r>
              <a:rPr lang="en-US" dirty="0" smtClean="0"/>
              <a:t>Java </a:t>
            </a:r>
            <a:r>
              <a:rPr lang="en-US" dirty="0"/>
              <a:t>package is used to categorize the classes and interfaces so that they can be easily maintained.</a:t>
            </a:r>
          </a:p>
          <a:p>
            <a:r>
              <a:rPr lang="en-US" dirty="0" smtClean="0"/>
              <a:t>Java </a:t>
            </a:r>
            <a:r>
              <a:rPr lang="en-US" dirty="0"/>
              <a:t>package provides access protection.</a:t>
            </a:r>
          </a:p>
          <a:p>
            <a:r>
              <a:rPr lang="en-US" dirty="0" smtClean="0"/>
              <a:t>Java </a:t>
            </a:r>
            <a:r>
              <a:rPr lang="en-US" dirty="0"/>
              <a:t>package removes naming collision.</a:t>
            </a:r>
          </a:p>
          <a:p>
            <a:endParaRPr lang="en-IN" dirty="0"/>
          </a:p>
        </p:txBody>
      </p:sp>
    </p:spTree>
    <p:extLst>
      <p:ext uri="{BB962C8B-B14F-4D97-AF65-F5344CB8AC3E}">
        <p14:creationId xmlns:p14="http://schemas.microsoft.com/office/powerpoint/2010/main" val="54835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Class</a:t>
            </a:r>
            <a:endParaRPr lang="en-IN" b="1"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A</a:t>
            </a:r>
            <a:r>
              <a:rPr lang="en-US" dirty="0"/>
              <a:t> class is a user defined blueprint or prototype from which objects are created.  It represents the set of properties or methods that are common to all objects of one type. In general, class declarations can include these components, in order:</a:t>
            </a:r>
          </a:p>
          <a:p>
            <a:pPr fontAlgn="base"/>
            <a:r>
              <a:rPr lang="en-US" b="1" dirty="0"/>
              <a:t>Modifiers</a:t>
            </a:r>
            <a:r>
              <a:rPr lang="en-US" dirty="0"/>
              <a:t> : A class can be public or has default access </a:t>
            </a:r>
            <a:endParaRPr lang="en-US" dirty="0" smtClean="0"/>
          </a:p>
          <a:p>
            <a:pPr fontAlgn="base"/>
            <a:r>
              <a:rPr lang="en-US" b="1" dirty="0" smtClean="0"/>
              <a:t>Class </a:t>
            </a:r>
            <a:r>
              <a:rPr lang="en-US" b="1" dirty="0"/>
              <a:t>name:</a:t>
            </a:r>
            <a:r>
              <a:rPr lang="en-US" dirty="0"/>
              <a:t> The name should begin with a initial letter (capitalized by convention).</a:t>
            </a:r>
          </a:p>
          <a:p>
            <a:pPr fontAlgn="base"/>
            <a:r>
              <a:rPr lang="en-US" b="1" dirty="0"/>
              <a:t>Superclass(if any):</a:t>
            </a:r>
            <a:r>
              <a:rPr lang="en-US" dirty="0"/>
              <a:t> The name of the class’s parent (superclass), if any, preceded by the keyword extends. A class can only extend (subclass) one parent.</a:t>
            </a:r>
          </a:p>
          <a:p>
            <a:pPr fontAlgn="base"/>
            <a:r>
              <a:rPr lang="en-US" b="1" dirty="0"/>
              <a:t>Interfaces(if any):</a:t>
            </a:r>
            <a:r>
              <a:rPr lang="en-US" dirty="0"/>
              <a:t> A comma-separated list of interfaces implemented by the class, if any, preceded by the keyword implements. A class can implement more than one interface.</a:t>
            </a:r>
          </a:p>
          <a:p>
            <a:pPr fontAlgn="base"/>
            <a:r>
              <a:rPr lang="en-US" b="1" dirty="0"/>
              <a:t>Body:</a:t>
            </a:r>
            <a:r>
              <a:rPr lang="en-US" dirty="0"/>
              <a:t> The class body surrounded by braces, { }.</a:t>
            </a:r>
          </a:p>
          <a:p>
            <a:endParaRPr lang="en-IN" dirty="0"/>
          </a:p>
        </p:txBody>
      </p:sp>
    </p:spTree>
    <p:extLst>
      <p:ext uri="{BB962C8B-B14F-4D97-AF65-F5344CB8AC3E}">
        <p14:creationId xmlns:p14="http://schemas.microsoft.com/office/powerpoint/2010/main" val="536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ckage in jav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9876" y="1108869"/>
            <a:ext cx="8112249" cy="489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3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Simple example of java package</a:t>
            </a:r>
            <a:r>
              <a:rPr lang="en-US" dirty="0"/>
              <a:t/>
            </a:r>
            <a:br>
              <a:rPr lang="en-US" dirty="0"/>
            </a:br>
            <a:endParaRPr lang="en-IN" dirty="0"/>
          </a:p>
        </p:txBody>
      </p:sp>
      <p:sp>
        <p:nvSpPr>
          <p:cNvPr id="3" name="Content Placeholder 2"/>
          <p:cNvSpPr>
            <a:spLocks noGrp="1"/>
          </p:cNvSpPr>
          <p:nvPr>
            <p:ph idx="1"/>
          </p:nvPr>
        </p:nvSpPr>
        <p:spPr/>
        <p:txBody>
          <a:bodyPr>
            <a:normAutofit lnSpcReduction="10000"/>
          </a:bodyPr>
          <a:lstStyle/>
          <a:p>
            <a:r>
              <a:rPr lang="en-US" dirty="0"/>
              <a:t>The </a:t>
            </a:r>
            <a:r>
              <a:rPr lang="en-US" b="1" dirty="0"/>
              <a:t>package keyword</a:t>
            </a:r>
            <a:r>
              <a:rPr lang="en-US" dirty="0"/>
              <a:t> is used to create a package in java</a:t>
            </a:r>
            <a:r>
              <a:rPr lang="en-US" dirty="0" smtClean="0"/>
              <a:t>.</a:t>
            </a:r>
          </a:p>
          <a:p>
            <a:pPr marL="0" indent="0">
              <a:buNone/>
            </a:pPr>
            <a:r>
              <a:rPr lang="en-IN" b="1" dirty="0"/>
              <a:t>package</a:t>
            </a:r>
            <a:r>
              <a:rPr lang="en-IN" dirty="0"/>
              <a:t> </a:t>
            </a:r>
            <a:r>
              <a:rPr lang="en-IN" dirty="0" err="1"/>
              <a:t>mypack</a:t>
            </a:r>
            <a:r>
              <a:rPr lang="en-IN" dirty="0"/>
              <a:t>;  </a:t>
            </a:r>
          </a:p>
          <a:p>
            <a:pPr marL="0" indent="0">
              <a:buNone/>
            </a:pPr>
            <a:r>
              <a:rPr lang="en-IN" b="1" dirty="0"/>
              <a:t>public</a:t>
            </a:r>
            <a:r>
              <a:rPr lang="en-IN" dirty="0"/>
              <a:t> </a:t>
            </a:r>
            <a:r>
              <a:rPr lang="en-IN" b="1" dirty="0"/>
              <a:t>class</a:t>
            </a:r>
            <a:r>
              <a:rPr lang="en-IN" dirty="0"/>
              <a:t> </a:t>
            </a:r>
            <a:r>
              <a:rPr lang="en-IN" dirty="0" smtClean="0"/>
              <a:t>Simple</a:t>
            </a:r>
          </a:p>
          <a:p>
            <a:pPr marL="0" indent="0">
              <a:buNone/>
            </a:pPr>
            <a:r>
              <a:rPr lang="en-IN" dirty="0" smtClean="0"/>
              <a:t>{</a:t>
            </a:r>
            <a:r>
              <a:rPr lang="en-IN" dirty="0"/>
              <a:t>  </a:t>
            </a:r>
          </a:p>
          <a:p>
            <a:pPr marL="0" indent="0">
              <a:buNone/>
            </a:pPr>
            <a:r>
              <a:rPr lang="en-IN" dirty="0"/>
              <a:t> </a:t>
            </a:r>
            <a:r>
              <a:rPr lang="en-IN" b="1" dirty="0"/>
              <a:t>public</a:t>
            </a:r>
            <a:r>
              <a:rPr lang="en-IN" dirty="0"/>
              <a:t> </a:t>
            </a:r>
            <a:r>
              <a:rPr lang="en-IN" b="1" dirty="0"/>
              <a:t>static</a:t>
            </a:r>
            <a:r>
              <a:rPr lang="en-IN" dirty="0"/>
              <a:t> </a:t>
            </a:r>
            <a:r>
              <a:rPr lang="en-IN" b="1" dirty="0"/>
              <a:t>void</a:t>
            </a:r>
            <a:r>
              <a:rPr lang="en-IN" dirty="0"/>
              <a:t> main(String </a:t>
            </a:r>
            <a:r>
              <a:rPr lang="en-IN" dirty="0" err="1"/>
              <a:t>args</a:t>
            </a:r>
            <a:r>
              <a:rPr lang="en-IN" dirty="0"/>
              <a:t>[]){  </a:t>
            </a:r>
          </a:p>
          <a:p>
            <a:pPr marL="0" indent="0">
              <a:buNone/>
            </a:pPr>
            <a:r>
              <a:rPr lang="en-IN" dirty="0"/>
              <a:t>    </a:t>
            </a:r>
            <a:r>
              <a:rPr lang="en-IN" dirty="0" err="1"/>
              <a:t>System.out.println</a:t>
            </a:r>
            <a:r>
              <a:rPr lang="en-IN" dirty="0"/>
              <a:t>("Welcome to package");  </a:t>
            </a:r>
          </a:p>
          <a:p>
            <a:pPr marL="0" indent="0">
              <a:buNone/>
            </a:pPr>
            <a:r>
              <a:rPr lang="en-IN" dirty="0"/>
              <a:t>   }  </a:t>
            </a:r>
          </a:p>
          <a:p>
            <a:pPr marL="0" indent="0">
              <a:buNone/>
            </a:pPr>
            <a:r>
              <a:rPr lang="en-IN" dirty="0"/>
              <a:t>}  </a:t>
            </a:r>
          </a:p>
          <a:p>
            <a:pPr marL="0" indent="0">
              <a:buNone/>
            </a:pPr>
            <a:endParaRPr lang="en-IN" dirty="0"/>
          </a:p>
        </p:txBody>
      </p:sp>
      <p:sp>
        <p:nvSpPr>
          <p:cNvPr id="4" name="Rectangle 3"/>
          <p:cNvSpPr/>
          <p:nvPr/>
        </p:nvSpPr>
        <p:spPr>
          <a:xfrm>
            <a:off x="1197868" y="2276872"/>
            <a:ext cx="7056784" cy="3744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9427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764" y="188640"/>
            <a:ext cx="11012899" cy="5983560"/>
          </a:xfrm>
        </p:spPr>
        <p:txBody>
          <a:bodyPr/>
          <a:lstStyle/>
          <a:p>
            <a:pPr marL="0" indent="0">
              <a:buNone/>
            </a:pPr>
            <a:r>
              <a:rPr lang="en-US" b="1" dirty="0" smtClean="0"/>
              <a:t>compiling </a:t>
            </a:r>
            <a:r>
              <a:rPr lang="en-US" b="1" dirty="0"/>
              <a:t>java package</a:t>
            </a:r>
          </a:p>
          <a:p>
            <a:r>
              <a:rPr lang="en-US" dirty="0"/>
              <a:t>If you are not using any IDE, you need to follow the </a:t>
            </a:r>
            <a:r>
              <a:rPr lang="en-US" b="1" dirty="0"/>
              <a:t>syntax</a:t>
            </a:r>
            <a:r>
              <a:rPr lang="en-US" dirty="0"/>
              <a:t> given below</a:t>
            </a:r>
            <a:r>
              <a:rPr lang="en-US" dirty="0" smtClean="0"/>
              <a:t>:</a:t>
            </a:r>
          </a:p>
          <a:p>
            <a:pPr marL="0" indent="0">
              <a:buNone/>
            </a:pPr>
            <a:r>
              <a:rPr lang="en-IN" b="1" dirty="0" err="1">
                <a:solidFill>
                  <a:srgbClr val="FF0000"/>
                </a:solidFill>
              </a:rPr>
              <a:t>javac</a:t>
            </a:r>
            <a:r>
              <a:rPr lang="en-IN" b="1" dirty="0">
                <a:solidFill>
                  <a:srgbClr val="FF0000"/>
                </a:solidFill>
              </a:rPr>
              <a:t> -d directory </a:t>
            </a:r>
            <a:r>
              <a:rPr lang="en-IN" b="1" dirty="0" err="1">
                <a:solidFill>
                  <a:srgbClr val="FF0000"/>
                </a:solidFill>
              </a:rPr>
              <a:t>javafilename</a:t>
            </a:r>
            <a:r>
              <a:rPr lang="en-IN" b="1" dirty="0"/>
              <a:t>  </a:t>
            </a:r>
            <a:endParaRPr lang="en-IN" b="1" dirty="0" smtClean="0"/>
          </a:p>
          <a:p>
            <a:pPr marL="0" indent="0">
              <a:buNone/>
            </a:pPr>
            <a:r>
              <a:rPr lang="en-US" dirty="0" smtClean="0"/>
              <a:t>The </a:t>
            </a:r>
            <a:r>
              <a:rPr lang="en-US" b="1" dirty="0"/>
              <a:t>-d </a:t>
            </a:r>
            <a:r>
              <a:rPr lang="en-US" dirty="0"/>
              <a:t>switch specifies the destination where to put the generated class file. You can use any directory name like /home (in case of Linux), d:/abc (in case of windows) etc. If you want to keep the package within the same directory, you can use . (dot).</a:t>
            </a:r>
            <a:endParaRPr lang="en-IN" dirty="0"/>
          </a:p>
          <a:p>
            <a:r>
              <a:rPr lang="en-US" b="1" dirty="0" smtClean="0">
                <a:solidFill>
                  <a:srgbClr val="FF0000"/>
                </a:solidFill>
              </a:rPr>
              <a:t>Example </a:t>
            </a:r>
          </a:p>
          <a:p>
            <a:pPr marL="0" indent="0">
              <a:buNone/>
            </a:pPr>
            <a:r>
              <a:rPr lang="en-IN" dirty="0" smtClean="0"/>
              <a:t>     </a:t>
            </a:r>
            <a:r>
              <a:rPr lang="en-IN" b="1" dirty="0" err="1" smtClean="0"/>
              <a:t>javac</a:t>
            </a:r>
            <a:r>
              <a:rPr lang="en-IN" b="1" dirty="0"/>
              <a:t> -d . Simple.java</a:t>
            </a:r>
            <a:endParaRPr lang="en-US" b="1" dirty="0">
              <a:solidFill>
                <a:srgbClr val="FF0000"/>
              </a:solidFill>
            </a:endParaRPr>
          </a:p>
          <a:p>
            <a:endParaRPr lang="en-IN" dirty="0"/>
          </a:p>
        </p:txBody>
      </p:sp>
    </p:spTree>
    <p:extLst>
      <p:ext uri="{BB962C8B-B14F-4D97-AF65-F5344CB8AC3E}">
        <p14:creationId xmlns:p14="http://schemas.microsoft.com/office/powerpoint/2010/main" val="10867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8" y="188640"/>
            <a:ext cx="11305256" cy="1397000"/>
          </a:xfrm>
        </p:spPr>
        <p:txBody>
          <a:bodyPr>
            <a:normAutofit fontScale="90000"/>
          </a:bodyPr>
          <a:lstStyle/>
          <a:p>
            <a:r>
              <a:rPr lang="en-US" b="1" dirty="0" smtClean="0">
                <a:solidFill>
                  <a:srgbClr val="FF0000"/>
                </a:solidFill>
              </a:rPr>
              <a:t>Accessing </a:t>
            </a:r>
            <a:r>
              <a:rPr lang="en-US" b="1" dirty="0">
                <a:solidFill>
                  <a:srgbClr val="FF0000"/>
                </a:solidFill>
              </a:rPr>
              <a:t>package from another package</a:t>
            </a:r>
            <a:r>
              <a:rPr lang="en-US" dirty="0"/>
              <a:t/>
            </a:r>
            <a:br>
              <a:rPr lang="en-US" dirty="0"/>
            </a:br>
            <a:r>
              <a:rPr lang="en-US" dirty="0" smtClean="0"/>
              <a:t> </a:t>
            </a:r>
            <a:endParaRPr lang="en-IN" dirty="0"/>
          </a:p>
        </p:txBody>
      </p:sp>
      <p:sp>
        <p:nvSpPr>
          <p:cNvPr id="3" name="Content Placeholder 2"/>
          <p:cNvSpPr>
            <a:spLocks noGrp="1"/>
          </p:cNvSpPr>
          <p:nvPr>
            <p:ph idx="1"/>
          </p:nvPr>
        </p:nvSpPr>
        <p:spPr/>
        <p:txBody>
          <a:bodyPr/>
          <a:lstStyle/>
          <a:p>
            <a:pPr marL="0" indent="0">
              <a:buNone/>
            </a:pPr>
            <a:r>
              <a:rPr lang="en-US" dirty="0"/>
              <a:t>There are three ways to access the package from outside the package.</a:t>
            </a:r>
          </a:p>
          <a:p>
            <a:r>
              <a:rPr lang="en-US" dirty="0"/>
              <a:t>import package.*;</a:t>
            </a:r>
          </a:p>
          <a:p>
            <a:r>
              <a:rPr lang="en-US" dirty="0"/>
              <a:t>import </a:t>
            </a:r>
            <a:r>
              <a:rPr lang="en-US" dirty="0" err="1"/>
              <a:t>package.classname</a:t>
            </a:r>
            <a:r>
              <a:rPr lang="en-US" dirty="0"/>
              <a:t>;</a:t>
            </a:r>
          </a:p>
          <a:p>
            <a:r>
              <a:rPr lang="en-US" dirty="0"/>
              <a:t>fully qualified name.</a:t>
            </a:r>
          </a:p>
          <a:p>
            <a:endParaRPr lang="en-IN" dirty="0"/>
          </a:p>
        </p:txBody>
      </p:sp>
    </p:spTree>
    <p:extLst>
      <p:ext uri="{BB962C8B-B14F-4D97-AF65-F5344CB8AC3E}">
        <p14:creationId xmlns:p14="http://schemas.microsoft.com/office/powerpoint/2010/main" val="122091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332656"/>
            <a:ext cx="10868883" cy="5839544"/>
          </a:xfrm>
        </p:spPr>
        <p:txBody>
          <a:bodyPr>
            <a:normAutofit lnSpcReduction="10000"/>
          </a:bodyPr>
          <a:lstStyle/>
          <a:p>
            <a:r>
              <a:rPr lang="en-US" b="1" dirty="0"/>
              <a:t>1) Using packagename.*</a:t>
            </a:r>
          </a:p>
          <a:p>
            <a:r>
              <a:rPr lang="en-US" dirty="0"/>
              <a:t>If you use package.* then all the classes and interfaces of this package will be accessible but not </a:t>
            </a:r>
            <a:r>
              <a:rPr lang="en-US" dirty="0" err="1"/>
              <a:t>subpackages</a:t>
            </a:r>
            <a:r>
              <a:rPr lang="en-US" dirty="0"/>
              <a:t>.</a:t>
            </a:r>
          </a:p>
          <a:p>
            <a:r>
              <a:rPr lang="en-US" dirty="0"/>
              <a:t>The import keyword is used to make the classes and interface of another </a:t>
            </a:r>
            <a:r>
              <a:rPr lang="en-US" dirty="0" smtClean="0"/>
              <a:t>package </a:t>
            </a:r>
            <a:r>
              <a:rPr lang="en-US" dirty="0"/>
              <a:t>accessible to the current package</a:t>
            </a:r>
            <a:r>
              <a:rPr lang="en-US" dirty="0" smtClean="0"/>
              <a:t>.</a:t>
            </a:r>
          </a:p>
          <a:p>
            <a:r>
              <a:rPr lang="en-US" b="1" dirty="0"/>
              <a:t>2) Using </a:t>
            </a:r>
            <a:r>
              <a:rPr lang="en-US" b="1" dirty="0" err="1"/>
              <a:t>packagename.classname</a:t>
            </a:r>
            <a:endParaRPr lang="en-US" b="1" dirty="0"/>
          </a:p>
          <a:p>
            <a:r>
              <a:rPr lang="en-US" dirty="0"/>
              <a:t>If you import </a:t>
            </a:r>
            <a:r>
              <a:rPr lang="en-US" dirty="0" err="1"/>
              <a:t>package.classname</a:t>
            </a:r>
            <a:r>
              <a:rPr lang="en-US" dirty="0"/>
              <a:t> then only declared class of this package will be accessible.</a:t>
            </a:r>
          </a:p>
          <a:p>
            <a:r>
              <a:rPr lang="en-US" b="1" dirty="0"/>
              <a:t>3) Using fully qualified name</a:t>
            </a:r>
          </a:p>
          <a:p>
            <a:r>
              <a:rPr lang="en-US" dirty="0"/>
              <a:t>If you use fully qualified name then only declared class of this package will be accessible. Now there is no need to import. But you need to use fully qualified name every time when you are accessing the class or interface.</a:t>
            </a:r>
          </a:p>
          <a:p>
            <a:endParaRPr lang="en-US" dirty="0"/>
          </a:p>
        </p:txBody>
      </p:sp>
    </p:spTree>
    <p:extLst>
      <p:ext uri="{BB962C8B-B14F-4D97-AF65-F5344CB8AC3E}">
        <p14:creationId xmlns:p14="http://schemas.microsoft.com/office/powerpoint/2010/main" val="355216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Lab II : Implementing interface</a:t>
            </a:r>
            <a:endParaRPr lang="en-IN" b="1" dirty="0">
              <a:solidFill>
                <a:srgbClr val="FF0000"/>
              </a:solidFill>
            </a:endParaRPr>
          </a:p>
        </p:txBody>
      </p:sp>
      <p:sp>
        <p:nvSpPr>
          <p:cNvPr id="3" name="Content Placeholder 2"/>
          <p:cNvSpPr>
            <a:spLocks noGrp="1"/>
          </p:cNvSpPr>
          <p:nvPr>
            <p:ph idx="1"/>
          </p:nvPr>
        </p:nvSpPr>
        <p:spPr>
          <a:xfrm>
            <a:off x="693812" y="1556792"/>
            <a:ext cx="10580851" cy="4615408"/>
          </a:xfrm>
        </p:spPr>
        <p:txBody>
          <a:bodyPr>
            <a:noAutofit/>
          </a:bodyPr>
          <a:lstStyle/>
          <a:p>
            <a:pPr marL="0" indent="0">
              <a:buNone/>
            </a:pPr>
            <a:r>
              <a:rPr lang="en-IN" sz="1000" dirty="0"/>
              <a:t>import java.io.*;</a:t>
            </a:r>
          </a:p>
          <a:p>
            <a:pPr marL="0" indent="0">
              <a:buNone/>
            </a:pPr>
            <a:r>
              <a:rPr lang="en-IN" sz="1000" dirty="0"/>
              <a:t>class student</a:t>
            </a:r>
          </a:p>
          <a:p>
            <a:pPr marL="0" indent="0">
              <a:buNone/>
            </a:pPr>
            <a:r>
              <a:rPr lang="en-IN" sz="1000" dirty="0"/>
              <a:t>{</a:t>
            </a:r>
          </a:p>
          <a:p>
            <a:pPr marL="0" indent="0">
              <a:buNone/>
            </a:pPr>
            <a:r>
              <a:rPr lang="en-IN" sz="1000" dirty="0" err="1"/>
              <a:t>int</a:t>
            </a:r>
            <a:r>
              <a:rPr lang="en-IN" sz="1000" dirty="0"/>
              <a:t> </a:t>
            </a:r>
            <a:r>
              <a:rPr lang="en-IN" sz="1000" dirty="0" err="1"/>
              <a:t>rollnumber</a:t>
            </a:r>
            <a:r>
              <a:rPr lang="en-IN" sz="1000" dirty="0"/>
              <a:t>;</a:t>
            </a:r>
          </a:p>
          <a:p>
            <a:pPr marL="0" indent="0">
              <a:buNone/>
            </a:pPr>
            <a:r>
              <a:rPr lang="en-IN" sz="1000" dirty="0"/>
              <a:t>void </a:t>
            </a:r>
            <a:r>
              <a:rPr lang="en-IN" sz="1000" dirty="0" err="1"/>
              <a:t>getnumber</a:t>
            </a:r>
            <a:r>
              <a:rPr lang="en-IN" sz="1000" dirty="0"/>
              <a:t>(</a:t>
            </a:r>
            <a:r>
              <a:rPr lang="en-IN" sz="1000" dirty="0" err="1"/>
              <a:t>int</a:t>
            </a:r>
            <a:r>
              <a:rPr lang="en-IN" sz="1000" dirty="0"/>
              <a:t> n)</a:t>
            </a:r>
          </a:p>
          <a:p>
            <a:pPr marL="0" indent="0">
              <a:buNone/>
            </a:pPr>
            <a:r>
              <a:rPr lang="en-IN" sz="1000" dirty="0"/>
              <a:t>{</a:t>
            </a:r>
          </a:p>
          <a:p>
            <a:pPr marL="0" indent="0">
              <a:buNone/>
            </a:pPr>
            <a:r>
              <a:rPr lang="en-IN" sz="1000" dirty="0" err="1"/>
              <a:t>rollnumber</a:t>
            </a:r>
            <a:r>
              <a:rPr lang="en-IN" sz="1000" dirty="0"/>
              <a:t>=n;</a:t>
            </a:r>
          </a:p>
          <a:p>
            <a:pPr marL="0" indent="0">
              <a:buNone/>
            </a:pPr>
            <a:r>
              <a:rPr lang="en-IN" sz="1000" dirty="0"/>
              <a:t>}</a:t>
            </a:r>
          </a:p>
          <a:p>
            <a:pPr marL="0" indent="0">
              <a:buNone/>
            </a:pPr>
            <a:r>
              <a:rPr lang="en-IN" sz="1000" dirty="0"/>
              <a:t>void </a:t>
            </a:r>
            <a:r>
              <a:rPr lang="en-IN" sz="1000" dirty="0" err="1"/>
              <a:t>putnumber</a:t>
            </a:r>
            <a:r>
              <a:rPr lang="en-IN" sz="1000" dirty="0"/>
              <a:t>()</a:t>
            </a:r>
          </a:p>
          <a:p>
            <a:pPr marL="0" indent="0">
              <a:buNone/>
            </a:pPr>
            <a:r>
              <a:rPr lang="en-IN" sz="1000" dirty="0"/>
              <a:t>{</a:t>
            </a:r>
          </a:p>
          <a:p>
            <a:pPr marL="0" indent="0">
              <a:buNone/>
            </a:pPr>
            <a:r>
              <a:rPr lang="en-IN" sz="1000" dirty="0" err="1"/>
              <a:t>System.out.println</a:t>
            </a:r>
            <a:r>
              <a:rPr lang="en-IN" sz="1000" dirty="0"/>
              <a:t>("</a:t>
            </a:r>
            <a:r>
              <a:rPr lang="en-IN" sz="1000" dirty="0" err="1"/>
              <a:t>rollno</a:t>
            </a:r>
            <a:r>
              <a:rPr lang="en-IN" sz="1000" dirty="0"/>
              <a:t> "+</a:t>
            </a:r>
            <a:r>
              <a:rPr lang="en-IN" sz="1000" dirty="0" err="1"/>
              <a:t>rollnumber</a:t>
            </a:r>
            <a:r>
              <a:rPr lang="en-IN" sz="1000" dirty="0"/>
              <a:t>);</a:t>
            </a:r>
          </a:p>
          <a:p>
            <a:pPr marL="0" indent="0">
              <a:buNone/>
            </a:pPr>
            <a:r>
              <a:rPr lang="en-IN" sz="1000" dirty="0"/>
              <a:t>}</a:t>
            </a:r>
          </a:p>
          <a:p>
            <a:pPr marL="0" indent="0">
              <a:buNone/>
            </a:pPr>
            <a:r>
              <a:rPr lang="en-IN" sz="1000" dirty="0" smtClean="0"/>
              <a:t>}</a:t>
            </a:r>
            <a:endParaRPr lang="en-IN" sz="1000" dirty="0"/>
          </a:p>
        </p:txBody>
      </p:sp>
    </p:spTree>
    <p:extLst>
      <p:ext uri="{BB962C8B-B14F-4D97-AF65-F5344CB8AC3E}">
        <p14:creationId xmlns:p14="http://schemas.microsoft.com/office/powerpoint/2010/main" val="24410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04" y="260648"/>
            <a:ext cx="10652859" cy="5911552"/>
          </a:xfrm>
        </p:spPr>
        <p:txBody>
          <a:bodyPr>
            <a:normAutofit fontScale="62500" lnSpcReduction="20000"/>
          </a:bodyPr>
          <a:lstStyle/>
          <a:p>
            <a:pPr marL="0" indent="0">
              <a:buNone/>
            </a:pPr>
            <a:r>
              <a:rPr lang="en-IN" dirty="0"/>
              <a:t>class test extends student</a:t>
            </a:r>
          </a:p>
          <a:p>
            <a:pPr marL="0" indent="0">
              <a:buNone/>
            </a:pPr>
            <a:r>
              <a:rPr lang="en-IN" dirty="0"/>
              <a:t>{</a:t>
            </a:r>
          </a:p>
          <a:p>
            <a:pPr marL="0" indent="0">
              <a:buNone/>
            </a:pPr>
            <a:r>
              <a:rPr lang="en-IN" dirty="0"/>
              <a:t>float part1,part2;</a:t>
            </a:r>
          </a:p>
          <a:p>
            <a:pPr marL="0" indent="0">
              <a:buNone/>
            </a:pPr>
            <a:r>
              <a:rPr lang="en-IN" dirty="0"/>
              <a:t>void </a:t>
            </a:r>
            <a:r>
              <a:rPr lang="en-IN" dirty="0" err="1"/>
              <a:t>getmarks</a:t>
            </a:r>
            <a:r>
              <a:rPr lang="en-IN" dirty="0"/>
              <a:t>(float m1,float m2)</a:t>
            </a:r>
          </a:p>
          <a:p>
            <a:pPr marL="0" indent="0">
              <a:buNone/>
            </a:pPr>
            <a:r>
              <a:rPr lang="en-IN" dirty="0"/>
              <a:t>{</a:t>
            </a:r>
          </a:p>
          <a:p>
            <a:pPr marL="0" indent="0">
              <a:buNone/>
            </a:pPr>
            <a:r>
              <a:rPr lang="en-IN" dirty="0"/>
              <a:t>part1= m1;</a:t>
            </a:r>
          </a:p>
          <a:p>
            <a:pPr marL="0" indent="0">
              <a:buNone/>
            </a:pPr>
            <a:r>
              <a:rPr lang="en-IN" dirty="0"/>
              <a:t>part2= m2;</a:t>
            </a:r>
          </a:p>
          <a:p>
            <a:pPr marL="0" indent="0">
              <a:buNone/>
            </a:pPr>
            <a:r>
              <a:rPr lang="en-IN" dirty="0"/>
              <a:t>}</a:t>
            </a:r>
          </a:p>
          <a:p>
            <a:pPr marL="0" indent="0">
              <a:buNone/>
            </a:pPr>
            <a:r>
              <a:rPr lang="en-IN" dirty="0"/>
              <a:t>void </a:t>
            </a:r>
            <a:r>
              <a:rPr lang="en-IN" dirty="0" err="1"/>
              <a:t>putmarks</a:t>
            </a:r>
            <a:r>
              <a:rPr lang="en-IN" dirty="0"/>
              <a:t>()</a:t>
            </a:r>
          </a:p>
          <a:p>
            <a:pPr marL="0" indent="0">
              <a:buNone/>
            </a:pPr>
            <a:r>
              <a:rPr lang="en-IN" dirty="0"/>
              <a:t>{</a:t>
            </a:r>
          </a:p>
          <a:p>
            <a:pPr marL="0" indent="0">
              <a:buNone/>
            </a:pPr>
            <a:r>
              <a:rPr lang="en-IN" dirty="0" err="1"/>
              <a:t>System.out.println</a:t>
            </a:r>
            <a:r>
              <a:rPr lang="en-IN" dirty="0"/>
              <a:t>(part1);</a:t>
            </a:r>
          </a:p>
          <a:p>
            <a:pPr marL="0" indent="0">
              <a:buNone/>
            </a:pPr>
            <a:r>
              <a:rPr lang="en-IN" dirty="0" err="1"/>
              <a:t>System.out.println</a:t>
            </a:r>
            <a:r>
              <a:rPr lang="en-IN" dirty="0"/>
              <a:t>(part2);</a:t>
            </a:r>
          </a:p>
          <a:p>
            <a:pPr marL="0" indent="0">
              <a:buNone/>
            </a:pPr>
            <a:r>
              <a:rPr lang="en-IN" dirty="0"/>
              <a:t>}</a:t>
            </a:r>
          </a:p>
          <a:p>
            <a:pPr marL="0" indent="0">
              <a:buNone/>
            </a:pPr>
            <a:r>
              <a:rPr lang="en-IN" dirty="0" smtClean="0"/>
              <a:t>}</a:t>
            </a:r>
            <a:endParaRPr lang="en-IN" dirty="0"/>
          </a:p>
        </p:txBody>
      </p:sp>
    </p:spTree>
    <p:extLst>
      <p:ext uri="{BB962C8B-B14F-4D97-AF65-F5344CB8AC3E}">
        <p14:creationId xmlns:p14="http://schemas.microsoft.com/office/powerpoint/2010/main" val="112257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04" y="260648"/>
            <a:ext cx="10652859" cy="5911552"/>
          </a:xfrm>
        </p:spPr>
        <p:txBody>
          <a:bodyPr>
            <a:normAutofit/>
          </a:bodyPr>
          <a:lstStyle/>
          <a:p>
            <a:pPr marL="0" indent="0">
              <a:buNone/>
            </a:pPr>
            <a:r>
              <a:rPr lang="en-IN" dirty="0"/>
              <a:t>interface sports</a:t>
            </a:r>
          </a:p>
          <a:p>
            <a:pPr marL="0" indent="0">
              <a:buNone/>
            </a:pPr>
            <a:r>
              <a:rPr lang="en-IN" dirty="0"/>
              <a:t>{</a:t>
            </a:r>
          </a:p>
          <a:p>
            <a:pPr marL="0" indent="0">
              <a:buNone/>
            </a:pPr>
            <a:r>
              <a:rPr lang="en-IN" dirty="0"/>
              <a:t>float </a:t>
            </a:r>
            <a:r>
              <a:rPr lang="en-IN" dirty="0" err="1"/>
              <a:t>sportwt</a:t>
            </a:r>
            <a:r>
              <a:rPr lang="en-IN" dirty="0"/>
              <a:t> = 60.5F;</a:t>
            </a:r>
          </a:p>
          <a:p>
            <a:pPr marL="0" indent="0">
              <a:buNone/>
            </a:pPr>
            <a:r>
              <a:rPr lang="en-IN" dirty="0"/>
              <a:t>void </a:t>
            </a:r>
            <a:r>
              <a:rPr lang="en-IN" dirty="0" err="1"/>
              <a:t>putwt</a:t>
            </a:r>
            <a:r>
              <a:rPr lang="en-IN" dirty="0"/>
              <a:t>();</a:t>
            </a:r>
          </a:p>
          <a:p>
            <a:pPr marL="0" indent="0">
              <a:buNone/>
            </a:pPr>
            <a:r>
              <a:rPr lang="en-IN" dirty="0" smtClean="0"/>
              <a:t>}</a:t>
            </a:r>
            <a:endParaRPr lang="en-IN" dirty="0"/>
          </a:p>
        </p:txBody>
      </p:sp>
    </p:spTree>
    <p:extLst>
      <p:ext uri="{BB962C8B-B14F-4D97-AF65-F5344CB8AC3E}">
        <p14:creationId xmlns:p14="http://schemas.microsoft.com/office/powerpoint/2010/main" val="91341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332656"/>
            <a:ext cx="11017224" cy="6525344"/>
          </a:xfrm>
        </p:spPr>
        <p:txBody>
          <a:bodyPr>
            <a:noAutofit/>
          </a:bodyPr>
          <a:lstStyle/>
          <a:p>
            <a:pPr marL="0" indent="0">
              <a:buNone/>
            </a:pPr>
            <a:r>
              <a:rPr lang="en-IN" sz="1200" dirty="0"/>
              <a:t>class results extends test implements sports</a:t>
            </a:r>
          </a:p>
          <a:p>
            <a:pPr marL="0" indent="0">
              <a:buNone/>
            </a:pPr>
            <a:r>
              <a:rPr lang="en-IN" sz="1200" dirty="0"/>
              <a:t>{</a:t>
            </a:r>
          </a:p>
          <a:p>
            <a:pPr marL="0" indent="0">
              <a:buNone/>
            </a:pPr>
            <a:r>
              <a:rPr lang="en-IN" sz="1200" dirty="0"/>
              <a:t>float total;</a:t>
            </a:r>
          </a:p>
          <a:p>
            <a:pPr marL="0" indent="0">
              <a:buNone/>
            </a:pPr>
            <a:r>
              <a:rPr lang="en-IN" sz="1200" dirty="0"/>
              <a:t>public void </a:t>
            </a:r>
            <a:r>
              <a:rPr lang="en-IN" sz="1200" dirty="0" err="1"/>
              <a:t>putwt</a:t>
            </a:r>
            <a:r>
              <a:rPr lang="en-IN" sz="1200" dirty="0"/>
              <a:t>()</a:t>
            </a:r>
          </a:p>
          <a:p>
            <a:pPr marL="0" indent="0">
              <a:buNone/>
            </a:pPr>
            <a:r>
              <a:rPr lang="en-IN" sz="1200" dirty="0"/>
              <a:t>{</a:t>
            </a:r>
          </a:p>
          <a:p>
            <a:pPr marL="0" indent="0">
              <a:buNone/>
            </a:pPr>
            <a:r>
              <a:rPr lang="en-IN" sz="1200" dirty="0" err="1"/>
              <a:t>System.out.println</a:t>
            </a:r>
            <a:r>
              <a:rPr lang="en-IN" sz="1200" dirty="0"/>
              <a:t>("</a:t>
            </a:r>
            <a:r>
              <a:rPr lang="en-IN" sz="1200" dirty="0" err="1"/>
              <a:t>sportwt</a:t>
            </a:r>
            <a:r>
              <a:rPr lang="en-IN" sz="1200" dirty="0"/>
              <a:t>"+ </a:t>
            </a:r>
            <a:r>
              <a:rPr lang="en-IN" sz="1200" dirty="0" err="1"/>
              <a:t>sportwt</a:t>
            </a:r>
            <a:r>
              <a:rPr lang="en-IN" sz="1200" dirty="0"/>
              <a:t>); </a:t>
            </a:r>
          </a:p>
          <a:p>
            <a:pPr marL="0" indent="0">
              <a:buNone/>
            </a:pPr>
            <a:r>
              <a:rPr lang="en-IN" sz="1200" dirty="0" smtClean="0"/>
              <a:t>}</a:t>
            </a:r>
            <a:endParaRPr lang="en-IN" sz="1200" dirty="0"/>
          </a:p>
          <a:p>
            <a:pPr marL="0" indent="0">
              <a:buNone/>
            </a:pPr>
            <a:r>
              <a:rPr lang="en-IN" sz="1200" dirty="0"/>
              <a:t>void display()</a:t>
            </a:r>
          </a:p>
          <a:p>
            <a:pPr marL="0" indent="0">
              <a:buNone/>
            </a:pPr>
            <a:r>
              <a:rPr lang="en-IN" sz="1200" dirty="0"/>
              <a:t>{</a:t>
            </a:r>
          </a:p>
          <a:p>
            <a:pPr marL="0" indent="0">
              <a:buNone/>
            </a:pPr>
            <a:r>
              <a:rPr lang="en-IN" sz="1200" dirty="0"/>
              <a:t>total=part1+part2+sportwt;</a:t>
            </a:r>
          </a:p>
          <a:p>
            <a:pPr marL="0" indent="0">
              <a:buNone/>
            </a:pPr>
            <a:r>
              <a:rPr lang="en-IN" sz="1200" dirty="0" err="1"/>
              <a:t>putnumber</a:t>
            </a:r>
            <a:r>
              <a:rPr lang="en-IN" sz="1200" dirty="0"/>
              <a:t>();</a:t>
            </a:r>
          </a:p>
          <a:p>
            <a:pPr marL="0" indent="0">
              <a:buNone/>
            </a:pPr>
            <a:r>
              <a:rPr lang="en-IN" sz="1200" dirty="0" err="1"/>
              <a:t>putmarks</a:t>
            </a:r>
            <a:r>
              <a:rPr lang="en-IN" sz="1200" dirty="0"/>
              <a:t>();</a:t>
            </a:r>
          </a:p>
          <a:p>
            <a:pPr marL="0" indent="0">
              <a:buNone/>
            </a:pPr>
            <a:r>
              <a:rPr lang="en-IN" sz="1200" dirty="0" err="1"/>
              <a:t>putwt</a:t>
            </a:r>
            <a:r>
              <a:rPr lang="en-IN" sz="1200" dirty="0"/>
              <a:t>();</a:t>
            </a:r>
          </a:p>
          <a:p>
            <a:pPr marL="0" indent="0">
              <a:buNone/>
            </a:pPr>
            <a:r>
              <a:rPr lang="en-IN" sz="1200" dirty="0" err="1"/>
              <a:t>System.out.println</a:t>
            </a:r>
            <a:r>
              <a:rPr lang="en-IN" sz="1200" dirty="0"/>
              <a:t>("total score="+total);</a:t>
            </a:r>
          </a:p>
          <a:p>
            <a:pPr marL="0" indent="0">
              <a:buNone/>
            </a:pPr>
            <a:r>
              <a:rPr lang="en-IN" sz="1200" dirty="0"/>
              <a:t>}</a:t>
            </a:r>
          </a:p>
          <a:p>
            <a:pPr marL="0" indent="0">
              <a:buNone/>
            </a:pPr>
            <a:r>
              <a:rPr lang="en-IN" sz="1200" dirty="0" smtClean="0"/>
              <a:t>}</a:t>
            </a:r>
            <a:endParaRPr lang="en-IN" sz="1200" dirty="0"/>
          </a:p>
        </p:txBody>
      </p:sp>
    </p:spTree>
    <p:extLst>
      <p:ext uri="{BB962C8B-B14F-4D97-AF65-F5344CB8AC3E}">
        <p14:creationId xmlns:p14="http://schemas.microsoft.com/office/powerpoint/2010/main" val="198117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85900" y="620688"/>
            <a:ext cx="7654925" cy="4967385"/>
          </a:xfrm>
          <a:prstGeom prst="rect">
            <a:avLst/>
          </a:prstGeom>
        </p:spPr>
        <p:txBody>
          <a:bodyPr wrap="square">
            <a:spAutoFit/>
          </a:bodyPr>
          <a:lstStyle/>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class hybrid</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public static void main(String </a:t>
            </a:r>
            <a:r>
              <a:rPr lang="en-IN" dirty="0" err="1">
                <a:latin typeface="Calibri" panose="020F0502020204030204" pitchFamily="34" charset="0"/>
                <a:ea typeface="Calibri" panose="020F0502020204030204" pitchFamily="34" charset="0"/>
                <a:cs typeface="Times New Roman" panose="02020603050405020304" pitchFamily="18" charset="0"/>
              </a:rPr>
              <a:t>args</a:t>
            </a:r>
            <a:r>
              <a:rPr lang="en-IN" dirty="0">
                <a:latin typeface="Calibri" panose="020F0502020204030204" pitchFamily="34" charset="0"/>
                <a:ea typeface="Calibri" panose="020F0502020204030204" pitchFamily="34" charset="0"/>
                <a:cs typeface="Times New Roman" panose="02020603050405020304" pitchFamily="18" charset="0"/>
              </a:rPr>
              <a:t>[])throws </a:t>
            </a:r>
            <a:r>
              <a:rPr lang="en-IN" dirty="0" err="1">
                <a:latin typeface="Calibri" panose="020F0502020204030204" pitchFamily="34" charset="0"/>
                <a:ea typeface="Calibri" panose="020F0502020204030204" pitchFamily="34" charset="0"/>
                <a:cs typeface="Times New Roman" panose="02020603050405020304" pitchFamily="18" charset="0"/>
              </a:rPr>
              <a:t>IOException</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results student1= new results();</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student1.getnumber(1234);</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student1.getmarks(27.5F,33.3F);</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student1.display();</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521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Defining a class</a:t>
            </a:r>
            <a:endParaRPr lang="en-IN" b="1" dirty="0"/>
          </a:p>
        </p:txBody>
      </p:sp>
      <p:sp>
        <p:nvSpPr>
          <p:cNvPr id="3" name="Content Placeholder 2"/>
          <p:cNvSpPr>
            <a:spLocks noGrp="1"/>
          </p:cNvSpPr>
          <p:nvPr>
            <p:ph idx="1"/>
          </p:nvPr>
        </p:nvSpPr>
        <p:spPr/>
        <p:txBody>
          <a:bodyPr/>
          <a:lstStyle/>
          <a:p>
            <a:pPr marL="0" indent="0">
              <a:buNone/>
            </a:pPr>
            <a:r>
              <a:rPr lang="en-IN" b="1" dirty="0" smtClean="0"/>
              <a:t>Syntax :</a:t>
            </a:r>
          </a:p>
          <a:p>
            <a:pPr marL="0" indent="0">
              <a:buNone/>
            </a:pPr>
            <a:r>
              <a:rPr lang="en-IN" b="1" dirty="0" smtClean="0"/>
              <a:t>class </a:t>
            </a:r>
            <a:r>
              <a:rPr lang="en-IN" dirty="0" err="1" smtClean="0"/>
              <a:t>classname</a:t>
            </a:r>
            <a:r>
              <a:rPr lang="en-IN" dirty="0" smtClean="0"/>
              <a:t> [extends </a:t>
            </a:r>
            <a:r>
              <a:rPr lang="en-IN" dirty="0" err="1" smtClean="0"/>
              <a:t>Superclassname</a:t>
            </a:r>
            <a:r>
              <a:rPr lang="en-IN" dirty="0" smtClean="0"/>
              <a:t>]</a:t>
            </a:r>
          </a:p>
          <a:p>
            <a:pPr marL="0" indent="0">
              <a:buNone/>
            </a:pPr>
            <a:r>
              <a:rPr lang="en-IN" dirty="0" smtClean="0"/>
              <a:t>{</a:t>
            </a:r>
          </a:p>
          <a:p>
            <a:pPr marL="0" indent="0">
              <a:buNone/>
            </a:pPr>
            <a:r>
              <a:rPr lang="en-IN" dirty="0" smtClean="0"/>
              <a:t>[Field declarations;]</a:t>
            </a:r>
          </a:p>
          <a:p>
            <a:pPr marL="0" indent="0">
              <a:buNone/>
            </a:pPr>
            <a:r>
              <a:rPr lang="en-IN" dirty="0" smtClean="0"/>
              <a:t>[Method declarations;]</a:t>
            </a:r>
          </a:p>
          <a:p>
            <a:pPr marL="0" indent="0">
              <a:buNone/>
            </a:pPr>
            <a:r>
              <a:rPr lang="en-IN" dirty="0"/>
              <a:t>}</a:t>
            </a:r>
          </a:p>
        </p:txBody>
      </p:sp>
    </p:spTree>
    <p:extLst>
      <p:ext uri="{BB962C8B-B14F-4D97-AF65-F5344CB8AC3E}">
        <p14:creationId xmlns:p14="http://schemas.microsoft.com/office/powerpoint/2010/main" val="3283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Assignment </a:t>
            </a:r>
            <a:endParaRPr lang="en-IN" b="1" dirty="0">
              <a:solidFill>
                <a:srgbClr val="FF0000"/>
              </a:solidFill>
            </a:endParaRPr>
          </a:p>
        </p:txBody>
      </p:sp>
      <p:sp>
        <p:nvSpPr>
          <p:cNvPr id="3" name="Content Placeholder 2"/>
          <p:cNvSpPr>
            <a:spLocks noGrp="1"/>
          </p:cNvSpPr>
          <p:nvPr>
            <p:ph idx="1"/>
          </p:nvPr>
        </p:nvSpPr>
        <p:spPr/>
        <p:txBody>
          <a:bodyPr/>
          <a:lstStyle/>
          <a:p>
            <a:r>
              <a:rPr lang="en-IN" dirty="0" smtClean="0"/>
              <a:t>Detailed notes on any 2Java packages with example programs.</a:t>
            </a:r>
          </a:p>
          <a:p>
            <a:r>
              <a:rPr lang="en-IN" smtClean="0"/>
              <a:t>Submission Date : 18-09-2020 </a:t>
            </a:r>
            <a:endParaRPr lang="en-IN" dirty="0"/>
          </a:p>
        </p:txBody>
      </p:sp>
    </p:spTree>
    <p:extLst>
      <p:ext uri="{BB962C8B-B14F-4D97-AF65-F5344CB8AC3E}">
        <p14:creationId xmlns:p14="http://schemas.microsoft.com/office/powerpoint/2010/main" val="325435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Field Declaration</a:t>
            </a:r>
            <a:endParaRPr lang="en-IN" b="1" dirty="0"/>
          </a:p>
        </p:txBody>
      </p:sp>
      <p:sp>
        <p:nvSpPr>
          <p:cNvPr id="3" name="Content Placeholder 2"/>
          <p:cNvSpPr>
            <a:spLocks noGrp="1"/>
          </p:cNvSpPr>
          <p:nvPr>
            <p:ph idx="1"/>
          </p:nvPr>
        </p:nvSpPr>
        <p:spPr/>
        <p:txBody>
          <a:bodyPr>
            <a:normAutofit fontScale="70000" lnSpcReduction="20000"/>
          </a:bodyPr>
          <a:lstStyle/>
          <a:p>
            <a:r>
              <a:rPr lang="en-IN" dirty="0" smtClean="0"/>
              <a:t>Data is encapsulated in a class by spacing data fields inside the body of class definition. These variables are called </a:t>
            </a:r>
            <a:r>
              <a:rPr lang="en-IN" b="1" i="1" dirty="0" smtClean="0"/>
              <a:t>instance variables </a:t>
            </a:r>
            <a:r>
              <a:rPr lang="en-IN" dirty="0" smtClean="0"/>
              <a:t>because they are created whenever an object of the class in instantiated</a:t>
            </a:r>
            <a:r>
              <a:rPr lang="en-IN" i="1" dirty="0" smtClean="0"/>
              <a:t>.</a:t>
            </a:r>
          </a:p>
          <a:p>
            <a:r>
              <a:rPr lang="en-IN" dirty="0" smtClean="0"/>
              <a:t>It is also known as</a:t>
            </a:r>
            <a:r>
              <a:rPr lang="en-IN" b="1" dirty="0" smtClean="0"/>
              <a:t> member variables.</a:t>
            </a:r>
            <a:endParaRPr lang="en-IN" dirty="0" smtClean="0"/>
          </a:p>
          <a:p>
            <a:r>
              <a:rPr lang="en-IN" dirty="0" smtClean="0"/>
              <a:t>We can declare the instance variable exactly the same way as we declare local variables.</a:t>
            </a:r>
          </a:p>
          <a:p>
            <a:r>
              <a:rPr lang="en-IN" b="1" dirty="0" smtClean="0"/>
              <a:t>Example </a:t>
            </a:r>
          </a:p>
          <a:p>
            <a:pPr marL="0" indent="0">
              <a:buNone/>
            </a:pPr>
            <a:r>
              <a:rPr lang="en-IN" dirty="0" smtClean="0"/>
              <a:t>class rectangle</a:t>
            </a:r>
          </a:p>
          <a:p>
            <a:pPr marL="0" indent="0">
              <a:buNone/>
            </a:pPr>
            <a:r>
              <a:rPr lang="en-IN" dirty="0" smtClean="0"/>
              <a:t>{</a:t>
            </a:r>
          </a:p>
          <a:p>
            <a:pPr marL="0" indent="0">
              <a:buNone/>
            </a:pPr>
            <a:r>
              <a:rPr lang="en-IN" dirty="0" err="1" smtClean="0"/>
              <a:t>int</a:t>
            </a:r>
            <a:r>
              <a:rPr lang="en-IN" dirty="0" smtClean="0"/>
              <a:t> length;</a:t>
            </a:r>
          </a:p>
          <a:p>
            <a:pPr marL="0" indent="0">
              <a:buNone/>
            </a:pPr>
            <a:r>
              <a:rPr lang="en-IN" dirty="0" err="1" smtClean="0"/>
              <a:t>int</a:t>
            </a:r>
            <a:r>
              <a:rPr lang="en-IN" dirty="0" smtClean="0"/>
              <a:t> width;</a:t>
            </a:r>
          </a:p>
          <a:p>
            <a:pPr marL="0" indent="0">
              <a:buNone/>
            </a:pPr>
            <a:r>
              <a:rPr lang="en-IN" dirty="0" smtClean="0"/>
              <a:t>}</a:t>
            </a:r>
          </a:p>
          <a:p>
            <a:pPr marL="0" indent="0">
              <a:buNone/>
            </a:pPr>
            <a:endParaRPr lang="en-IN" dirty="0" smtClean="0"/>
          </a:p>
          <a:p>
            <a:endParaRPr lang="en-IN" dirty="0"/>
          </a:p>
        </p:txBody>
      </p:sp>
    </p:spTree>
    <p:extLst>
      <p:ext uri="{BB962C8B-B14F-4D97-AF65-F5344CB8AC3E}">
        <p14:creationId xmlns:p14="http://schemas.microsoft.com/office/powerpoint/2010/main" val="21074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Methods Declaration</a:t>
            </a:r>
            <a:endParaRPr lang="en-IN" b="1" dirty="0"/>
          </a:p>
        </p:txBody>
      </p:sp>
      <p:sp>
        <p:nvSpPr>
          <p:cNvPr id="3" name="Content Placeholder 2"/>
          <p:cNvSpPr>
            <a:spLocks noGrp="1"/>
          </p:cNvSpPr>
          <p:nvPr>
            <p:ph idx="1"/>
          </p:nvPr>
        </p:nvSpPr>
        <p:spPr/>
        <p:txBody>
          <a:bodyPr>
            <a:normAutofit fontScale="77500" lnSpcReduction="20000"/>
          </a:bodyPr>
          <a:lstStyle/>
          <a:p>
            <a:r>
              <a:rPr lang="en-IN" dirty="0" smtClean="0"/>
              <a:t>A class with only data fields has no life.</a:t>
            </a:r>
          </a:p>
          <a:p>
            <a:r>
              <a:rPr lang="en-IN" dirty="0" smtClean="0"/>
              <a:t>The object created by such a class cannot respond to any messages.</a:t>
            </a:r>
          </a:p>
          <a:p>
            <a:r>
              <a:rPr lang="en-IN" dirty="0" smtClean="0"/>
              <a:t>We must therefore add methods that are necessary for manipulating the data contained in the class.</a:t>
            </a:r>
          </a:p>
          <a:p>
            <a:r>
              <a:rPr lang="en-IN" dirty="0" smtClean="0"/>
              <a:t>Methods are declared inside the body of the class but immediately after the declaration of instance variable.</a:t>
            </a:r>
          </a:p>
          <a:p>
            <a:r>
              <a:rPr lang="en-IN" b="1" dirty="0" smtClean="0"/>
              <a:t>General Form</a:t>
            </a:r>
          </a:p>
          <a:p>
            <a:pPr marL="0" indent="0">
              <a:buNone/>
            </a:pPr>
            <a:r>
              <a:rPr lang="en-IN" b="1" dirty="0" smtClean="0"/>
              <a:t>Type </a:t>
            </a:r>
            <a:r>
              <a:rPr lang="en-IN" b="1" dirty="0" err="1" smtClean="0"/>
              <a:t>methodname</a:t>
            </a:r>
            <a:r>
              <a:rPr lang="en-IN" b="1" dirty="0" smtClean="0"/>
              <a:t> (parameter list)</a:t>
            </a:r>
          </a:p>
          <a:p>
            <a:pPr marL="0" indent="0">
              <a:buNone/>
            </a:pPr>
            <a:r>
              <a:rPr lang="en-IN" dirty="0" smtClean="0"/>
              <a:t>{</a:t>
            </a:r>
          </a:p>
          <a:p>
            <a:pPr marL="0" indent="0">
              <a:buNone/>
            </a:pPr>
            <a:r>
              <a:rPr lang="en-IN" dirty="0" smtClean="0"/>
              <a:t>Method body;</a:t>
            </a:r>
          </a:p>
          <a:p>
            <a:pPr marL="0" indent="0">
              <a:buNone/>
            </a:pPr>
            <a:r>
              <a:rPr lang="en-IN" dirty="0" smtClean="0"/>
              <a:t>}</a:t>
            </a:r>
          </a:p>
          <a:p>
            <a:pPr marL="0" indent="0">
              <a:buNone/>
            </a:pPr>
            <a:endParaRPr lang="en-IN" b="1" dirty="0"/>
          </a:p>
        </p:txBody>
      </p:sp>
    </p:spTree>
    <p:extLst>
      <p:ext uri="{BB962C8B-B14F-4D97-AF65-F5344CB8AC3E}">
        <p14:creationId xmlns:p14="http://schemas.microsoft.com/office/powerpoint/2010/main" val="109405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404664"/>
            <a:ext cx="10436835" cy="5767536"/>
          </a:xfrm>
        </p:spPr>
        <p:txBody>
          <a:bodyPr/>
          <a:lstStyle/>
          <a:p>
            <a:pPr marL="0" indent="0">
              <a:buNone/>
            </a:pPr>
            <a:r>
              <a:rPr lang="en-IN" dirty="0" smtClean="0"/>
              <a:t>Method declarations have four basic parts</a:t>
            </a:r>
          </a:p>
          <a:p>
            <a:r>
              <a:rPr lang="en-IN" dirty="0" smtClean="0"/>
              <a:t>The name of the method</a:t>
            </a:r>
          </a:p>
          <a:p>
            <a:r>
              <a:rPr lang="en-IN" dirty="0" smtClean="0"/>
              <a:t>The type of the value the method returns.</a:t>
            </a:r>
          </a:p>
          <a:p>
            <a:r>
              <a:rPr lang="en-IN" dirty="0" smtClean="0"/>
              <a:t>A list of parameters</a:t>
            </a:r>
          </a:p>
          <a:p>
            <a:r>
              <a:rPr lang="en-IN" dirty="0" smtClean="0"/>
              <a:t>The body of the method</a:t>
            </a:r>
            <a:endParaRPr lang="en-IN" dirty="0"/>
          </a:p>
        </p:txBody>
      </p:sp>
    </p:spTree>
    <p:extLst>
      <p:ext uri="{BB962C8B-B14F-4D97-AF65-F5344CB8AC3E}">
        <p14:creationId xmlns:p14="http://schemas.microsoft.com/office/powerpoint/2010/main" val="40144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712</TotalTime>
  <Words>1878</Words>
  <Application>Microsoft Office PowerPoint</Application>
  <PresentationFormat>Custom</PresentationFormat>
  <Paragraphs>402</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Arial Black</vt:lpstr>
      <vt:lpstr>Calibri</vt:lpstr>
      <vt:lpstr>Century Gothic</vt:lpstr>
      <vt:lpstr>Consolas</vt:lpstr>
      <vt:lpstr>times new roman</vt:lpstr>
      <vt:lpstr>times new roman</vt:lpstr>
      <vt:lpstr>verdana</vt:lpstr>
      <vt:lpstr>Books 16x9</vt:lpstr>
      <vt:lpstr>Module II</vt:lpstr>
      <vt:lpstr>Introduction </vt:lpstr>
      <vt:lpstr>PowerPoint Presentation</vt:lpstr>
      <vt:lpstr>PowerPoint Presentation</vt:lpstr>
      <vt:lpstr>Class</vt:lpstr>
      <vt:lpstr>Defining a class</vt:lpstr>
      <vt:lpstr>Field Declaration</vt:lpstr>
      <vt:lpstr>Methods Declaration</vt:lpstr>
      <vt:lpstr>PowerPoint Presentation</vt:lpstr>
      <vt:lpstr>Objects</vt:lpstr>
      <vt:lpstr>Example : Dog</vt:lpstr>
      <vt:lpstr>Declaring Objects (Also called instantiating a class)</vt:lpstr>
      <vt:lpstr>Creating Objects</vt:lpstr>
      <vt:lpstr>Accessing class members</vt:lpstr>
      <vt:lpstr>PowerPoint Presentation</vt:lpstr>
      <vt:lpstr>Constructors </vt:lpstr>
      <vt:lpstr>PowerPoint Presentation</vt:lpstr>
      <vt:lpstr>Difference between constructor and method in Java </vt:lpstr>
      <vt:lpstr>Static members</vt:lpstr>
      <vt:lpstr>Static Variables </vt:lpstr>
      <vt:lpstr>PowerPoint Presentation</vt:lpstr>
      <vt:lpstr>Inheritance (IS-A relationship) </vt:lpstr>
      <vt:lpstr>PowerPoint Presentation</vt:lpstr>
      <vt:lpstr>Types of inheritance </vt:lpstr>
      <vt:lpstr>PowerPoint Presentation</vt:lpstr>
      <vt:lpstr>PowerPoint Presentation</vt:lpstr>
      <vt:lpstr>Multilevel Inheritance </vt:lpstr>
      <vt:lpstr>PowerPoint Presentation</vt:lpstr>
      <vt:lpstr>Hierarchical Inheritance </vt:lpstr>
      <vt:lpstr> Hybrid Inheritance </vt:lpstr>
      <vt:lpstr>Polymorphism </vt:lpstr>
      <vt:lpstr>Method Overloading </vt:lpstr>
      <vt:lpstr>PowerPoint Presentation</vt:lpstr>
      <vt:lpstr>Method overriding </vt:lpstr>
      <vt:lpstr>Method Overriding and Dynamic Method Dispatch </vt:lpstr>
      <vt:lpstr>PowerPoint Presentation</vt:lpstr>
      <vt:lpstr>final variables and methods</vt:lpstr>
      <vt:lpstr>Final classes</vt:lpstr>
      <vt:lpstr>Abstract methods</vt:lpstr>
      <vt:lpstr>Finalizer methods</vt:lpstr>
      <vt:lpstr>Abstract Class</vt:lpstr>
      <vt:lpstr>Example </vt:lpstr>
      <vt:lpstr>Difference between abstract class and final class</vt:lpstr>
      <vt:lpstr>Visibility control (visibility access) in Java (or) Access modifiers</vt:lpstr>
      <vt:lpstr>PowerPoint Presentation</vt:lpstr>
      <vt:lpstr>PowerPoint Presentation</vt:lpstr>
      <vt:lpstr>PowerPoint Presentation</vt:lpstr>
      <vt:lpstr>Packages </vt:lpstr>
      <vt:lpstr>Advantage of Java Package </vt:lpstr>
      <vt:lpstr>PowerPoint Presentation</vt:lpstr>
      <vt:lpstr>Simple example of java package </vt:lpstr>
      <vt:lpstr>PowerPoint Presentation</vt:lpstr>
      <vt:lpstr>Accessing package from another package  </vt:lpstr>
      <vt:lpstr>PowerPoint Presentation</vt:lpstr>
      <vt:lpstr>Lab II : Implementing interface</vt:lpstr>
      <vt:lpstr>PowerPoint Presentation</vt:lpstr>
      <vt:lpstr>PowerPoint Presentation</vt:lpstr>
      <vt:lpstr>PowerPoint Presentation</vt:lpstr>
      <vt:lpstr>PowerPoint Presentation</vt:lpstr>
      <vt:lpstr>Assignment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II</dc:title>
  <dc:creator>Hp</dc:creator>
  <cp:lastModifiedBy>Hp</cp:lastModifiedBy>
  <cp:revision>32</cp:revision>
  <dcterms:created xsi:type="dcterms:W3CDTF">2020-08-06T05:17:00Z</dcterms:created>
  <dcterms:modified xsi:type="dcterms:W3CDTF">2020-09-14T07:26:31Z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